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Lst>
  <p:sldIdLst>
    <p:sldId id="256" r:id="rId2"/>
    <p:sldId id="309" r:id="rId3"/>
    <p:sldId id="257" r:id="rId4"/>
    <p:sldId id="280" r:id="rId5"/>
    <p:sldId id="281" r:id="rId6"/>
    <p:sldId id="258" r:id="rId7"/>
    <p:sldId id="259" r:id="rId8"/>
    <p:sldId id="284" r:id="rId9"/>
    <p:sldId id="282" r:id="rId10"/>
    <p:sldId id="298" r:id="rId11"/>
    <p:sldId id="285" r:id="rId12"/>
    <p:sldId id="299" r:id="rId13"/>
    <p:sldId id="291" r:id="rId14"/>
    <p:sldId id="302" r:id="rId15"/>
    <p:sldId id="276" r:id="rId16"/>
    <p:sldId id="295" r:id="rId17"/>
    <p:sldId id="279" r:id="rId18"/>
    <p:sldId id="292" r:id="rId19"/>
    <p:sldId id="283" r:id="rId20"/>
    <p:sldId id="286" r:id="rId21"/>
    <p:sldId id="287" r:id="rId22"/>
    <p:sldId id="288" r:id="rId23"/>
    <p:sldId id="289" r:id="rId24"/>
    <p:sldId id="300" r:id="rId25"/>
    <p:sldId id="294" r:id="rId26"/>
    <p:sldId id="293" r:id="rId27"/>
    <p:sldId id="290" r:id="rId28"/>
    <p:sldId id="304" r:id="rId29"/>
    <p:sldId id="296" r:id="rId30"/>
    <p:sldId id="297" r:id="rId31"/>
    <p:sldId id="305" r:id="rId32"/>
    <p:sldId id="301" r:id="rId33"/>
    <p:sldId id="307" r:id="rId34"/>
    <p:sldId id="308" r:id="rId35"/>
    <p:sldId id="303" r:id="rId36"/>
    <p:sldId id="306" r:id="rId37"/>
    <p:sldId id="260" r:id="rId38"/>
    <p:sldId id="269" r:id="rId39"/>
    <p:sldId id="270" r:id="rId40"/>
    <p:sldId id="273" r:id="rId41"/>
    <p:sldId id="277" r:id="rId42"/>
    <p:sldId id="310" r:id="rId43"/>
    <p:sldId id="317" r:id="rId44"/>
    <p:sldId id="311" r:id="rId45"/>
    <p:sldId id="312" r:id="rId46"/>
    <p:sldId id="314" r:id="rId47"/>
    <p:sldId id="316" r:id="rId48"/>
    <p:sldId id="315" r:id="rId49"/>
    <p:sldId id="26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38" autoAdjust="0"/>
    <p:restoredTop sz="94660"/>
  </p:normalViewPr>
  <p:slideViewPr>
    <p:cSldViewPr snapToGrid="0">
      <p:cViewPr varScale="1">
        <p:scale>
          <a:sx n="82" d="100"/>
          <a:sy n="82"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Thursday, October 21, 2021</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6053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Thursday, October 21, 2021</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73914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Thursday, October 21, 2021</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42052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Thursday, October 21, 2021</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837374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Thursday, October 21, 2021</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74621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Thursday, October 21, 2021</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35152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Thursday, October 21, 2021</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552583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Thursday, October 21, 2021</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726364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Thursday, October 21, 2021</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365914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Thursday, October 21, 2021</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908542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Thursday, October 21, 2021</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24995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fld id="{246CB39B-5F4C-4A7E-9BE3-AAFD45576D16}" type="datetime2">
              <a:rPr lang="en-US" smtClean="0"/>
              <a:t>Thursday, October 21, 2021</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9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9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413068270"/>
      </p:ext>
    </p:extLst>
  </p:cSld>
  <p:clrMap bg1="dk1" tx1="lt1" bg2="dk2"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E6124-E85F-4074-B1CE-47198F237CB4}"/>
              </a:ext>
            </a:extLst>
          </p:cNvPr>
          <p:cNvSpPr>
            <a:spLocks noGrp="1"/>
          </p:cNvSpPr>
          <p:nvPr>
            <p:ph type="ctrTitle"/>
          </p:nvPr>
        </p:nvSpPr>
        <p:spPr>
          <a:xfrm>
            <a:off x="307665" y="549275"/>
            <a:ext cx="6373812" cy="984885"/>
          </a:xfrm>
        </p:spPr>
        <p:txBody>
          <a:bodyPr wrap="square" anchor="ctr">
            <a:normAutofit/>
          </a:bodyPr>
          <a:lstStyle/>
          <a:p>
            <a:r>
              <a:rPr lang="en-US" sz="1600" dirty="0">
                <a:solidFill>
                  <a:schemeClr val="tx1">
                    <a:alpha val="60000"/>
                  </a:schemeClr>
                </a:solidFill>
              </a:rPr>
              <a:t>Database System Project: </a:t>
            </a:r>
            <a:br>
              <a:rPr lang="en-US" sz="1600" dirty="0">
                <a:solidFill>
                  <a:schemeClr val="tx1">
                    <a:alpha val="60000"/>
                  </a:schemeClr>
                </a:solidFill>
              </a:rPr>
            </a:br>
            <a:r>
              <a:rPr lang="en-US" sz="4800" dirty="0"/>
              <a:t>The Avengers VS Hunger</a:t>
            </a:r>
          </a:p>
        </p:txBody>
      </p:sp>
      <p:sp>
        <p:nvSpPr>
          <p:cNvPr id="3" name="Subtitle 2">
            <a:extLst>
              <a:ext uri="{FF2B5EF4-FFF2-40B4-BE49-F238E27FC236}">
                <a16:creationId xmlns:a16="http://schemas.microsoft.com/office/drawing/2014/main" id="{DF2C2DC0-036A-4827-A6B2-2C47F91D66E0}"/>
              </a:ext>
            </a:extLst>
          </p:cNvPr>
          <p:cNvSpPr>
            <a:spLocks noGrp="1"/>
          </p:cNvSpPr>
          <p:nvPr>
            <p:ph type="subTitle" idx="1"/>
          </p:nvPr>
        </p:nvSpPr>
        <p:spPr>
          <a:xfrm>
            <a:off x="6681477" y="709227"/>
            <a:ext cx="5375056" cy="984885"/>
          </a:xfrm>
        </p:spPr>
        <p:txBody>
          <a:bodyPr anchor="ctr">
            <a:normAutofit/>
          </a:bodyPr>
          <a:lstStyle/>
          <a:p>
            <a:pPr algn="r"/>
            <a:r>
              <a:rPr lang="en-US" dirty="0">
                <a:solidFill>
                  <a:schemeClr val="tx1">
                    <a:alpha val="60000"/>
                  </a:schemeClr>
                </a:solidFill>
              </a:rPr>
              <a:t>Swetha Sarma, </a:t>
            </a:r>
            <a:r>
              <a:rPr lang="en-US" dirty="0" err="1">
                <a:solidFill>
                  <a:schemeClr val="tx1">
                    <a:alpha val="60000"/>
                  </a:schemeClr>
                </a:solidFill>
              </a:rPr>
              <a:t>Monisha</a:t>
            </a:r>
            <a:r>
              <a:rPr lang="en-US" dirty="0">
                <a:solidFill>
                  <a:schemeClr val="tx1">
                    <a:alpha val="60000"/>
                  </a:schemeClr>
                </a:solidFill>
              </a:rPr>
              <a:t> Gopal, </a:t>
            </a:r>
            <a:r>
              <a:rPr lang="en-US" dirty="0" err="1">
                <a:solidFill>
                  <a:schemeClr val="tx1">
                    <a:alpha val="60000"/>
                  </a:schemeClr>
                </a:solidFill>
              </a:rPr>
              <a:t>Moumi</a:t>
            </a:r>
            <a:r>
              <a:rPr lang="en-US" dirty="0">
                <a:solidFill>
                  <a:schemeClr val="tx1">
                    <a:alpha val="60000"/>
                  </a:schemeClr>
                </a:solidFill>
              </a:rPr>
              <a:t> Kumar, </a:t>
            </a:r>
            <a:r>
              <a:rPr lang="en-US" dirty="0" err="1">
                <a:solidFill>
                  <a:schemeClr val="tx1">
                    <a:alpha val="60000"/>
                  </a:schemeClr>
                </a:solidFill>
              </a:rPr>
              <a:t>Miloni</a:t>
            </a:r>
            <a:r>
              <a:rPr lang="en-US" dirty="0">
                <a:solidFill>
                  <a:schemeClr val="tx1">
                    <a:alpha val="60000"/>
                  </a:schemeClr>
                </a:solidFill>
              </a:rPr>
              <a:t> </a:t>
            </a:r>
            <a:r>
              <a:rPr lang="en-US" dirty="0" err="1">
                <a:solidFill>
                  <a:schemeClr val="tx1">
                    <a:alpha val="60000"/>
                  </a:schemeClr>
                </a:solidFill>
              </a:rPr>
              <a:t>Gada</a:t>
            </a:r>
            <a:r>
              <a:rPr lang="en-US" dirty="0">
                <a:solidFill>
                  <a:schemeClr val="tx1">
                    <a:alpha val="60000"/>
                  </a:schemeClr>
                </a:solidFill>
              </a:rPr>
              <a:t> , and Joyce </a:t>
            </a:r>
            <a:r>
              <a:rPr lang="en-US" dirty="0" err="1">
                <a:solidFill>
                  <a:schemeClr val="tx1">
                    <a:alpha val="60000"/>
                  </a:schemeClr>
                </a:solidFill>
              </a:rPr>
              <a:t>Tse</a:t>
            </a:r>
            <a:endParaRPr lang="en-US" dirty="0">
              <a:solidFill>
                <a:schemeClr val="tx1">
                  <a:alpha val="60000"/>
                </a:schemeClr>
              </a:solidFill>
            </a:endParaRPr>
          </a:p>
        </p:txBody>
      </p:sp>
      <p:pic>
        <p:nvPicPr>
          <p:cNvPr id="6" name="Picture 3" descr="A digital network connection">
            <a:extLst>
              <a:ext uri="{FF2B5EF4-FFF2-40B4-BE49-F238E27FC236}">
                <a16:creationId xmlns:a16="http://schemas.microsoft.com/office/drawing/2014/main" id="{52CA5B4B-AAE8-4956-9B14-AA13724EB43A}"/>
              </a:ext>
            </a:extLst>
          </p:cNvPr>
          <p:cNvPicPr>
            <a:picLocks noChangeAspect="1"/>
          </p:cNvPicPr>
          <p:nvPr/>
        </p:nvPicPr>
        <p:blipFill rotWithShape="1">
          <a:blip r:embed="rId2"/>
          <a:srcRect t="21996" b="31659"/>
          <a:stretch/>
        </p:blipFill>
        <p:spPr>
          <a:xfrm>
            <a:off x="0" y="2040988"/>
            <a:ext cx="12300373" cy="4817012"/>
          </a:xfrm>
          <a:custGeom>
            <a:avLst/>
            <a:gdLst/>
            <a:ahLst/>
            <a:cxnLst/>
            <a:rect l="l" t="t" r="r" b="b"/>
            <a:pathLst>
              <a:path w="12192000" h="4774564">
                <a:moveTo>
                  <a:pt x="0" y="0"/>
                </a:moveTo>
                <a:lnTo>
                  <a:pt x="12192000" y="0"/>
                </a:lnTo>
                <a:lnTo>
                  <a:pt x="12192000" y="4774564"/>
                </a:lnTo>
                <a:lnTo>
                  <a:pt x="0" y="4774564"/>
                </a:lnTo>
                <a:close/>
              </a:path>
            </a:pathLst>
          </a:custGeom>
        </p:spPr>
      </p:pic>
      <p:sp>
        <p:nvSpPr>
          <p:cNvPr id="7" name="Rectangle 10">
            <a:extLst>
              <a:ext uri="{FF2B5EF4-FFF2-40B4-BE49-F238E27FC236}">
                <a16:creationId xmlns:a16="http://schemas.microsoft.com/office/drawing/2014/main" id="{5337EA23-6703-4C96-9EEB-A408CBDD6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green, indoor&#10;&#10;Description automatically generated">
            <a:extLst>
              <a:ext uri="{FF2B5EF4-FFF2-40B4-BE49-F238E27FC236}">
                <a16:creationId xmlns:a16="http://schemas.microsoft.com/office/drawing/2014/main" id="{D804BAD6-BCDE-495C-A60A-95E804581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767" y="3982819"/>
            <a:ext cx="1084270" cy="10842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descr="A picture containing indoor, lamp, doll, furniture&#10;&#10;Description automatically generated">
            <a:extLst>
              <a:ext uri="{FF2B5EF4-FFF2-40B4-BE49-F238E27FC236}">
                <a16:creationId xmlns:a16="http://schemas.microsoft.com/office/drawing/2014/main" id="{73E2108A-46E8-426F-B43E-F5216631D64A}"/>
              </a:ext>
            </a:extLst>
          </p:cNvPr>
          <p:cNvPicPr>
            <a:picLocks noChangeAspect="1"/>
          </p:cNvPicPr>
          <p:nvPr/>
        </p:nvPicPr>
        <p:blipFill rotWithShape="1">
          <a:blip r:embed="rId4">
            <a:extLst>
              <a:ext uri="{28A0092B-C50C-407E-A947-70E740481C1C}">
                <a14:useLocalDpi xmlns:a14="http://schemas.microsoft.com/office/drawing/2010/main" val="0"/>
              </a:ext>
            </a:extLst>
          </a:blip>
          <a:srcRect r="14488" b="41336"/>
          <a:stretch/>
        </p:blipFill>
        <p:spPr>
          <a:xfrm>
            <a:off x="3378341" y="3109362"/>
            <a:ext cx="1132342" cy="1006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descr="A picture containing clipart&#10;&#10;Description automatically generated">
            <a:extLst>
              <a:ext uri="{FF2B5EF4-FFF2-40B4-BE49-F238E27FC236}">
                <a16:creationId xmlns:a16="http://schemas.microsoft.com/office/drawing/2014/main" id="{EEAFDCCA-C8F5-41E3-82A5-B90602C82DCA}"/>
              </a:ext>
            </a:extLst>
          </p:cNvPr>
          <p:cNvPicPr>
            <a:picLocks noChangeAspect="1"/>
          </p:cNvPicPr>
          <p:nvPr/>
        </p:nvPicPr>
        <p:blipFill rotWithShape="1">
          <a:blip r:embed="rId5">
            <a:extLst>
              <a:ext uri="{28A0092B-C50C-407E-A947-70E740481C1C}">
                <a14:useLocalDpi xmlns:a14="http://schemas.microsoft.com/office/drawing/2010/main" val="0"/>
              </a:ext>
            </a:extLst>
          </a:blip>
          <a:srcRect l="19459" t="15619" r="36304" b="43709"/>
          <a:stretch/>
        </p:blipFill>
        <p:spPr>
          <a:xfrm>
            <a:off x="3494571" y="4623189"/>
            <a:ext cx="1132341" cy="10644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descr="A person smiling for the camera&#10;&#10;Description automatically generated with medium confidence">
            <a:extLst>
              <a:ext uri="{FF2B5EF4-FFF2-40B4-BE49-F238E27FC236}">
                <a16:creationId xmlns:a16="http://schemas.microsoft.com/office/drawing/2014/main" id="{CD2FAC34-2B77-483D-8D58-39A72185E0C2}"/>
              </a:ext>
            </a:extLst>
          </p:cNvPr>
          <p:cNvPicPr>
            <a:picLocks noChangeAspect="1"/>
          </p:cNvPicPr>
          <p:nvPr/>
        </p:nvPicPr>
        <p:blipFill rotWithShape="1">
          <a:blip r:embed="rId6">
            <a:extLst>
              <a:ext uri="{28A0092B-C50C-407E-A947-70E740481C1C}">
                <a14:useLocalDpi xmlns:a14="http://schemas.microsoft.com/office/drawing/2010/main" val="0"/>
              </a:ext>
            </a:extLst>
          </a:blip>
          <a:srcRect l="15926" b="21400"/>
          <a:stretch/>
        </p:blipFill>
        <p:spPr>
          <a:xfrm>
            <a:off x="10749188" y="4325532"/>
            <a:ext cx="914980" cy="855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19" descr="Graphical user interface&#10;&#10;Description automatically generated">
            <a:extLst>
              <a:ext uri="{FF2B5EF4-FFF2-40B4-BE49-F238E27FC236}">
                <a16:creationId xmlns:a16="http://schemas.microsoft.com/office/drawing/2014/main" id="{1923AF91-BFA0-4004-BA1B-E2F791105474}"/>
              </a:ext>
            </a:extLst>
          </p:cNvPr>
          <p:cNvPicPr>
            <a:picLocks noChangeAspect="1"/>
          </p:cNvPicPr>
          <p:nvPr/>
        </p:nvPicPr>
        <p:blipFill rotWithShape="1">
          <a:blip r:embed="rId7"/>
          <a:srcRect l="30769" t="12080" r="52564" b="58746"/>
          <a:stretch/>
        </p:blipFill>
        <p:spPr bwMode="auto">
          <a:xfrm>
            <a:off x="11255587" y="3246660"/>
            <a:ext cx="1044786" cy="1028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21" name="Picture 20" descr="Graphical user interface, website&#10;&#10;Description automatically generated">
            <a:extLst>
              <a:ext uri="{FF2B5EF4-FFF2-40B4-BE49-F238E27FC236}">
                <a16:creationId xmlns:a16="http://schemas.microsoft.com/office/drawing/2014/main" id="{81B67612-B432-4383-A6BF-E292CA3C1639}"/>
              </a:ext>
            </a:extLst>
          </p:cNvPr>
          <p:cNvPicPr>
            <a:picLocks noChangeAspect="1"/>
          </p:cNvPicPr>
          <p:nvPr/>
        </p:nvPicPr>
        <p:blipFill rotWithShape="1">
          <a:blip r:embed="rId8"/>
          <a:srcRect l="70513" t="23493" r="15882" b="51883"/>
          <a:stretch/>
        </p:blipFill>
        <p:spPr bwMode="auto">
          <a:xfrm>
            <a:off x="1939883" y="4056542"/>
            <a:ext cx="1050604" cy="1069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9" name="Picture 8" descr="A picture containing wall, person, indoor, clothing&#10;&#10;Description automatically generated">
            <a:extLst>
              <a:ext uri="{FF2B5EF4-FFF2-40B4-BE49-F238E27FC236}">
                <a16:creationId xmlns:a16="http://schemas.microsoft.com/office/drawing/2014/main" id="{0CE6AE76-17A0-4CC1-8F64-D71170F464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86921" y="3226319"/>
            <a:ext cx="1044785" cy="10447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A picture containing person, wall, indoor, person&#10;&#10;Description automatically generated">
            <a:extLst>
              <a:ext uri="{FF2B5EF4-FFF2-40B4-BE49-F238E27FC236}">
                <a16:creationId xmlns:a16="http://schemas.microsoft.com/office/drawing/2014/main" id="{1B20EC5F-FE84-4FCA-A4B9-A1AC35AFC6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35308" y="4378704"/>
            <a:ext cx="977609" cy="977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descr="A picture containing person, wall, indoor, shirt&#10;&#10;Description automatically generated">
            <a:extLst>
              <a:ext uri="{FF2B5EF4-FFF2-40B4-BE49-F238E27FC236}">
                <a16:creationId xmlns:a16="http://schemas.microsoft.com/office/drawing/2014/main" id="{73530936-A69C-430E-96DB-3430883BF1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74848" y="4911982"/>
            <a:ext cx="977610" cy="977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9996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2E87D-C144-4092-B6C3-BC8E63B7E5C2}"/>
              </a:ext>
            </a:extLst>
          </p:cNvPr>
          <p:cNvSpPr>
            <a:spLocks noGrp="1"/>
          </p:cNvSpPr>
          <p:nvPr>
            <p:ph type="title"/>
          </p:nvPr>
        </p:nvSpPr>
        <p:spPr>
          <a:xfrm>
            <a:off x="415589" y="532332"/>
            <a:ext cx="11091600" cy="1332000"/>
          </a:xfrm>
        </p:spPr>
        <p:txBody>
          <a:bodyPr/>
          <a:lstStyle/>
          <a:p>
            <a:r>
              <a:rPr lang="en-US" dirty="0"/>
              <a:t>Create Tables </a:t>
            </a:r>
          </a:p>
        </p:txBody>
      </p:sp>
      <p:pic>
        <p:nvPicPr>
          <p:cNvPr id="9" name="Picture 8">
            <a:extLst>
              <a:ext uri="{FF2B5EF4-FFF2-40B4-BE49-F238E27FC236}">
                <a16:creationId xmlns:a16="http://schemas.microsoft.com/office/drawing/2014/main" id="{349AA7C8-4198-48BE-BBE8-D69F5EC4022F}"/>
              </a:ext>
            </a:extLst>
          </p:cNvPr>
          <p:cNvPicPr>
            <a:picLocks noChangeAspect="1"/>
          </p:cNvPicPr>
          <p:nvPr/>
        </p:nvPicPr>
        <p:blipFill>
          <a:blip r:embed="rId2"/>
          <a:stretch>
            <a:fillRect/>
          </a:stretch>
        </p:blipFill>
        <p:spPr>
          <a:xfrm>
            <a:off x="544992" y="2202023"/>
            <a:ext cx="5416397" cy="3000601"/>
          </a:xfrm>
          <a:prstGeom prst="rect">
            <a:avLst/>
          </a:prstGeom>
        </p:spPr>
      </p:pic>
      <p:pic>
        <p:nvPicPr>
          <p:cNvPr id="11" name="Picture 10">
            <a:extLst>
              <a:ext uri="{FF2B5EF4-FFF2-40B4-BE49-F238E27FC236}">
                <a16:creationId xmlns:a16="http://schemas.microsoft.com/office/drawing/2014/main" id="{B3027DF0-47BA-4A7E-9A71-1CDD79EB990D}"/>
              </a:ext>
            </a:extLst>
          </p:cNvPr>
          <p:cNvPicPr>
            <a:picLocks noChangeAspect="1"/>
          </p:cNvPicPr>
          <p:nvPr/>
        </p:nvPicPr>
        <p:blipFill rotWithShape="1">
          <a:blip r:embed="rId3"/>
          <a:srcRect r="16977"/>
          <a:stretch/>
        </p:blipFill>
        <p:spPr>
          <a:xfrm>
            <a:off x="6570181" y="2269129"/>
            <a:ext cx="5274758" cy="2724540"/>
          </a:xfrm>
          <a:prstGeom prst="rect">
            <a:avLst/>
          </a:prstGeom>
        </p:spPr>
      </p:pic>
      <p:sp>
        <p:nvSpPr>
          <p:cNvPr id="5" name="TextBox 4">
            <a:extLst>
              <a:ext uri="{FF2B5EF4-FFF2-40B4-BE49-F238E27FC236}">
                <a16:creationId xmlns:a16="http://schemas.microsoft.com/office/drawing/2014/main" id="{F72D30A5-CF0F-4919-B239-6CDA45182210}"/>
              </a:ext>
            </a:extLst>
          </p:cNvPr>
          <p:cNvSpPr txBox="1"/>
          <p:nvPr/>
        </p:nvSpPr>
        <p:spPr>
          <a:xfrm>
            <a:off x="626128" y="1865743"/>
            <a:ext cx="2761673" cy="378691"/>
          </a:xfrm>
          <a:prstGeom prst="rect">
            <a:avLst/>
          </a:prstGeom>
          <a:noFill/>
        </p:spPr>
        <p:txBody>
          <a:bodyPr wrap="square" rtlCol="0">
            <a:spAutoFit/>
          </a:bodyPr>
          <a:lstStyle/>
          <a:p>
            <a:r>
              <a:rPr lang="en-US" dirty="0"/>
              <a:t>#3 Employee Table</a:t>
            </a:r>
          </a:p>
        </p:txBody>
      </p:sp>
      <p:sp>
        <p:nvSpPr>
          <p:cNvPr id="6" name="TextBox 5">
            <a:extLst>
              <a:ext uri="{FF2B5EF4-FFF2-40B4-BE49-F238E27FC236}">
                <a16:creationId xmlns:a16="http://schemas.microsoft.com/office/drawing/2014/main" id="{7BAD8882-7746-4EA5-B514-171F5A4AF520}"/>
              </a:ext>
            </a:extLst>
          </p:cNvPr>
          <p:cNvSpPr txBox="1"/>
          <p:nvPr/>
        </p:nvSpPr>
        <p:spPr>
          <a:xfrm>
            <a:off x="6570181" y="1865744"/>
            <a:ext cx="2761673" cy="378691"/>
          </a:xfrm>
          <a:prstGeom prst="rect">
            <a:avLst/>
          </a:prstGeom>
          <a:noFill/>
        </p:spPr>
        <p:txBody>
          <a:bodyPr wrap="square" rtlCol="0">
            <a:spAutoFit/>
          </a:bodyPr>
          <a:lstStyle/>
          <a:p>
            <a:r>
              <a:rPr lang="en-US" dirty="0"/>
              <a:t>#4 Menu Table</a:t>
            </a:r>
          </a:p>
        </p:txBody>
      </p:sp>
    </p:spTree>
    <p:extLst>
      <p:ext uri="{BB962C8B-B14F-4D97-AF65-F5344CB8AC3E}">
        <p14:creationId xmlns:p14="http://schemas.microsoft.com/office/powerpoint/2010/main" val="3820287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2E87D-C144-4092-B6C3-BC8E63B7E5C2}"/>
              </a:ext>
            </a:extLst>
          </p:cNvPr>
          <p:cNvSpPr>
            <a:spLocks noGrp="1"/>
          </p:cNvSpPr>
          <p:nvPr>
            <p:ph type="title"/>
          </p:nvPr>
        </p:nvSpPr>
        <p:spPr>
          <a:xfrm>
            <a:off x="549538" y="550452"/>
            <a:ext cx="11091600" cy="1332000"/>
          </a:xfrm>
        </p:spPr>
        <p:txBody>
          <a:bodyPr/>
          <a:lstStyle/>
          <a:p>
            <a:r>
              <a:rPr lang="en-US" dirty="0"/>
              <a:t>Create Tables </a:t>
            </a:r>
          </a:p>
        </p:txBody>
      </p:sp>
      <p:pic>
        <p:nvPicPr>
          <p:cNvPr id="5" name="Content Placeholder 4">
            <a:extLst>
              <a:ext uri="{FF2B5EF4-FFF2-40B4-BE49-F238E27FC236}">
                <a16:creationId xmlns:a16="http://schemas.microsoft.com/office/drawing/2014/main" id="{4C371D1F-B060-4E87-B9BE-70B7AA4CC222}"/>
              </a:ext>
            </a:extLst>
          </p:cNvPr>
          <p:cNvPicPr>
            <a:picLocks noGrp="1" noChangeAspect="1"/>
          </p:cNvPicPr>
          <p:nvPr>
            <p:ph idx="1"/>
          </p:nvPr>
        </p:nvPicPr>
        <p:blipFill>
          <a:blip r:embed="rId2"/>
          <a:stretch>
            <a:fillRect/>
          </a:stretch>
        </p:blipFill>
        <p:spPr>
          <a:xfrm>
            <a:off x="550862" y="2156007"/>
            <a:ext cx="4543652" cy="2816193"/>
          </a:xfrm>
        </p:spPr>
      </p:pic>
      <p:pic>
        <p:nvPicPr>
          <p:cNvPr id="7" name="Picture 6">
            <a:extLst>
              <a:ext uri="{FF2B5EF4-FFF2-40B4-BE49-F238E27FC236}">
                <a16:creationId xmlns:a16="http://schemas.microsoft.com/office/drawing/2014/main" id="{131D8E24-4268-4B28-BB6A-D37DBE84D4FD}"/>
              </a:ext>
            </a:extLst>
          </p:cNvPr>
          <p:cNvPicPr>
            <a:picLocks noChangeAspect="1"/>
          </p:cNvPicPr>
          <p:nvPr/>
        </p:nvPicPr>
        <p:blipFill rotWithShape="1">
          <a:blip r:embed="rId3"/>
          <a:srcRect r="25108"/>
          <a:stretch/>
        </p:blipFill>
        <p:spPr>
          <a:xfrm>
            <a:off x="6095999" y="2156007"/>
            <a:ext cx="5575333" cy="2695911"/>
          </a:xfrm>
          <a:prstGeom prst="rect">
            <a:avLst/>
          </a:prstGeom>
        </p:spPr>
      </p:pic>
      <p:sp>
        <p:nvSpPr>
          <p:cNvPr id="6" name="TextBox 5">
            <a:extLst>
              <a:ext uri="{FF2B5EF4-FFF2-40B4-BE49-F238E27FC236}">
                <a16:creationId xmlns:a16="http://schemas.microsoft.com/office/drawing/2014/main" id="{690CE4F0-E778-4B09-96A9-ECF83625E3CE}"/>
              </a:ext>
            </a:extLst>
          </p:cNvPr>
          <p:cNvSpPr txBox="1"/>
          <p:nvPr/>
        </p:nvSpPr>
        <p:spPr>
          <a:xfrm>
            <a:off x="549538" y="1697068"/>
            <a:ext cx="2761673" cy="378691"/>
          </a:xfrm>
          <a:prstGeom prst="rect">
            <a:avLst/>
          </a:prstGeom>
          <a:noFill/>
        </p:spPr>
        <p:txBody>
          <a:bodyPr wrap="square" rtlCol="0">
            <a:spAutoFit/>
          </a:bodyPr>
          <a:lstStyle/>
          <a:p>
            <a:r>
              <a:rPr lang="en-US" dirty="0"/>
              <a:t>#5 Bill Table</a:t>
            </a:r>
          </a:p>
        </p:txBody>
      </p:sp>
      <p:sp>
        <p:nvSpPr>
          <p:cNvPr id="8" name="TextBox 7">
            <a:extLst>
              <a:ext uri="{FF2B5EF4-FFF2-40B4-BE49-F238E27FC236}">
                <a16:creationId xmlns:a16="http://schemas.microsoft.com/office/drawing/2014/main" id="{B63C93FE-F630-4AD7-9478-48C223A2297C}"/>
              </a:ext>
            </a:extLst>
          </p:cNvPr>
          <p:cNvSpPr txBox="1"/>
          <p:nvPr/>
        </p:nvSpPr>
        <p:spPr>
          <a:xfrm>
            <a:off x="6095338" y="1697068"/>
            <a:ext cx="2761673" cy="378691"/>
          </a:xfrm>
          <a:prstGeom prst="rect">
            <a:avLst/>
          </a:prstGeom>
          <a:noFill/>
        </p:spPr>
        <p:txBody>
          <a:bodyPr wrap="square" rtlCol="0">
            <a:spAutoFit/>
          </a:bodyPr>
          <a:lstStyle/>
          <a:p>
            <a:r>
              <a:rPr lang="en-US" dirty="0"/>
              <a:t>#6A </a:t>
            </a:r>
            <a:r>
              <a:rPr lang="en-US" dirty="0" err="1"/>
              <a:t>Line_Item</a:t>
            </a:r>
            <a:r>
              <a:rPr lang="en-US" dirty="0"/>
              <a:t> Table</a:t>
            </a:r>
          </a:p>
        </p:txBody>
      </p:sp>
    </p:spTree>
    <p:extLst>
      <p:ext uri="{BB962C8B-B14F-4D97-AF65-F5344CB8AC3E}">
        <p14:creationId xmlns:p14="http://schemas.microsoft.com/office/powerpoint/2010/main" val="3841251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2E87D-C144-4092-B6C3-BC8E63B7E5C2}"/>
              </a:ext>
            </a:extLst>
          </p:cNvPr>
          <p:cNvSpPr>
            <a:spLocks noGrp="1"/>
          </p:cNvSpPr>
          <p:nvPr>
            <p:ph type="title"/>
          </p:nvPr>
        </p:nvSpPr>
        <p:spPr/>
        <p:txBody>
          <a:bodyPr/>
          <a:lstStyle/>
          <a:p>
            <a:r>
              <a:rPr lang="en-US" dirty="0"/>
              <a:t>Create Tables </a:t>
            </a:r>
          </a:p>
        </p:txBody>
      </p:sp>
      <p:pic>
        <p:nvPicPr>
          <p:cNvPr id="9" name="Picture 8">
            <a:extLst>
              <a:ext uri="{FF2B5EF4-FFF2-40B4-BE49-F238E27FC236}">
                <a16:creationId xmlns:a16="http://schemas.microsoft.com/office/drawing/2014/main" id="{D196F2AF-9C41-4C5C-931C-E1B32C8E6507}"/>
              </a:ext>
            </a:extLst>
          </p:cNvPr>
          <p:cNvPicPr>
            <a:picLocks noChangeAspect="1"/>
          </p:cNvPicPr>
          <p:nvPr/>
        </p:nvPicPr>
        <p:blipFill>
          <a:blip r:embed="rId2"/>
          <a:stretch>
            <a:fillRect/>
          </a:stretch>
        </p:blipFill>
        <p:spPr>
          <a:xfrm>
            <a:off x="280274" y="2403499"/>
            <a:ext cx="5097342" cy="2051001"/>
          </a:xfrm>
          <a:prstGeom prst="rect">
            <a:avLst/>
          </a:prstGeom>
        </p:spPr>
      </p:pic>
      <p:pic>
        <p:nvPicPr>
          <p:cNvPr id="11" name="Picture 10">
            <a:extLst>
              <a:ext uri="{FF2B5EF4-FFF2-40B4-BE49-F238E27FC236}">
                <a16:creationId xmlns:a16="http://schemas.microsoft.com/office/drawing/2014/main" id="{3A4964AC-DC0F-4FB6-9F2D-DB893663C2EE}"/>
              </a:ext>
            </a:extLst>
          </p:cNvPr>
          <p:cNvPicPr>
            <a:picLocks noChangeAspect="1"/>
          </p:cNvPicPr>
          <p:nvPr/>
        </p:nvPicPr>
        <p:blipFill>
          <a:blip r:embed="rId3"/>
          <a:stretch>
            <a:fillRect/>
          </a:stretch>
        </p:blipFill>
        <p:spPr>
          <a:xfrm>
            <a:off x="6478484" y="2403499"/>
            <a:ext cx="5073172" cy="2051001"/>
          </a:xfrm>
          <a:prstGeom prst="rect">
            <a:avLst/>
          </a:prstGeom>
        </p:spPr>
      </p:pic>
      <p:sp>
        <p:nvSpPr>
          <p:cNvPr id="5" name="TextBox 4">
            <a:extLst>
              <a:ext uri="{FF2B5EF4-FFF2-40B4-BE49-F238E27FC236}">
                <a16:creationId xmlns:a16="http://schemas.microsoft.com/office/drawing/2014/main" id="{8F4D1AF4-6397-44F4-9209-B81A2F5050EF}"/>
              </a:ext>
            </a:extLst>
          </p:cNvPr>
          <p:cNvSpPr txBox="1"/>
          <p:nvPr/>
        </p:nvSpPr>
        <p:spPr>
          <a:xfrm>
            <a:off x="280274" y="1763695"/>
            <a:ext cx="2761673" cy="378691"/>
          </a:xfrm>
          <a:prstGeom prst="rect">
            <a:avLst/>
          </a:prstGeom>
          <a:noFill/>
        </p:spPr>
        <p:txBody>
          <a:bodyPr wrap="square" rtlCol="0">
            <a:spAutoFit/>
          </a:bodyPr>
          <a:lstStyle/>
          <a:p>
            <a:r>
              <a:rPr lang="en-US" dirty="0"/>
              <a:t>#7 </a:t>
            </a:r>
            <a:r>
              <a:rPr lang="en-US" dirty="0" err="1"/>
              <a:t>Payment_Type</a:t>
            </a:r>
            <a:r>
              <a:rPr lang="en-US" dirty="0"/>
              <a:t> Table</a:t>
            </a:r>
          </a:p>
        </p:txBody>
      </p:sp>
      <p:sp>
        <p:nvSpPr>
          <p:cNvPr id="7" name="TextBox 6">
            <a:extLst>
              <a:ext uri="{FF2B5EF4-FFF2-40B4-BE49-F238E27FC236}">
                <a16:creationId xmlns:a16="http://schemas.microsoft.com/office/drawing/2014/main" id="{0B179685-3089-409A-998D-F9AA37F6890F}"/>
              </a:ext>
            </a:extLst>
          </p:cNvPr>
          <p:cNvSpPr txBox="1"/>
          <p:nvPr/>
        </p:nvSpPr>
        <p:spPr>
          <a:xfrm>
            <a:off x="6478484" y="1763695"/>
            <a:ext cx="2761673" cy="378691"/>
          </a:xfrm>
          <a:prstGeom prst="rect">
            <a:avLst/>
          </a:prstGeom>
          <a:noFill/>
        </p:spPr>
        <p:txBody>
          <a:bodyPr wrap="square" rtlCol="0">
            <a:spAutoFit/>
          </a:bodyPr>
          <a:lstStyle/>
          <a:p>
            <a:r>
              <a:rPr lang="en-US" dirty="0"/>
              <a:t>#8 Payment Table</a:t>
            </a:r>
          </a:p>
        </p:txBody>
      </p:sp>
      <p:pic>
        <p:nvPicPr>
          <p:cNvPr id="4" name="Picture 3">
            <a:extLst>
              <a:ext uri="{FF2B5EF4-FFF2-40B4-BE49-F238E27FC236}">
                <a16:creationId xmlns:a16="http://schemas.microsoft.com/office/drawing/2014/main" id="{778AB203-2A1A-4B1D-B744-8DDDDFD5EE38}"/>
              </a:ext>
            </a:extLst>
          </p:cNvPr>
          <p:cNvPicPr>
            <a:picLocks noChangeAspect="1"/>
          </p:cNvPicPr>
          <p:nvPr/>
        </p:nvPicPr>
        <p:blipFill rotWithShape="1">
          <a:blip r:embed="rId4"/>
          <a:srcRect l="17898" t="27433" r="30369" b="56666"/>
          <a:stretch/>
        </p:blipFill>
        <p:spPr>
          <a:xfrm>
            <a:off x="2223975" y="5486920"/>
            <a:ext cx="6307282" cy="1090525"/>
          </a:xfrm>
          <a:prstGeom prst="rect">
            <a:avLst/>
          </a:prstGeom>
        </p:spPr>
      </p:pic>
      <p:sp>
        <p:nvSpPr>
          <p:cNvPr id="10" name="TextBox 9">
            <a:extLst>
              <a:ext uri="{FF2B5EF4-FFF2-40B4-BE49-F238E27FC236}">
                <a16:creationId xmlns:a16="http://schemas.microsoft.com/office/drawing/2014/main" id="{E0A0E879-5079-45D2-86A6-3D7926A7E3B1}"/>
              </a:ext>
            </a:extLst>
          </p:cNvPr>
          <p:cNvSpPr txBox="1"/>
          <p:nvPr/>
        </p:nvSpPr>
        <p:spPr>
          <a:xfrm>
            <a:off x="2223975" y="5036463"/>
            <a:ext cx="4166434" cy="369332"/>
          </a:xfrm>
          <a:prstGeom prst="rect">
            <a:avLst/>
          </a:prstGeom>
          <a:noFill/>
        </p:spPr>
        <p:txBody>
          <a:bodyPr wrap="square" rtlCol="0">
            <a:spAutoFit/>
          </a:bodyPr>
          <a:lstStyle/>
          <a:p>
            <a:r>
              <a:rPr lang="en-US" dirty="0"/>
              <a:t>#9 Alter Table Bill after Creation</a:t>
            </a:r>
          </a:p>
        </p:txBody>
      </p:sp>
    </p:spTree>
    <p:extLst>
      <p:ext uri="{BB962C8B-B14F-4D97-AF65-F5344CB8AC3E}">
        <p14:creationId xmlns:p14="http://schemas.microsoft.com/office/powerpoint/2010/main" val="1343977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675E-4CF6-44C4-97E5-1D4455970AFB}"/>
              </a:ext>
            </a:extLst>
          </p:cNvPr>
          <p:cNvSpPr>
            <a:spLocks noGrp="1"/>
          </p:cNvSpPr>
          <p:nvPr>
            <p:ph type="title"/>
          </p:nvPr>
        </p:nvSpPr>
        <p:spPr/>
        <p:txBody>
          <a:bodyPr/>
          <a:lstStyle/>
          <a:p>
            <a:r>
              <a:rPr lang="en-US" dirty="0"/>
              <a:t>Successful Creation</a:t>
            </a:r>
          </a:p>
        </p:txBody>
      </p:sp>
      <p:pic>
        <p:nvPicPr>
          <p:cNvPr id="5" name="Picture 4">
            <a:extLst>
              <a:ext uri="{FF2B5EF4-FFF2-40B4-BE49-F238E27FC236}">
                <a16:creationId xmlns:a16="http://schemas.microsoft.com/office/drawing/2014/main" id="{2A27C116-3E09-48F3-882B-A48B9E85491D}"/>
              </a:ext>
            </a:extLst>
          </p:cNvPr>
          <p:cNvPicPr>
            <a:picLocks noChangeAspect="1"/>
          </p:cNvPicPr>
          <p:nvPr/>
        </p:nvPicPr>
        <p:blipFill>
          <a:blip r:embed="rId2"/>
          <a:stretch>
            <a:fillRect/>
          </a:stretch>
        </p:blipFill>
        <p:spPr>
          <a:xfrm>
            <a:off x="967274" y="3629772"/>
            <a:ext cx="9144000" cy="2529065"/>
          </a:xfrm>
          <a:prstGeom prst="rect">
            <a:avLst/>
          </a:prstGeom>
        </p:spPr>
      </p:pic>
    </p:spTree>
    <p:extLst>
      <p:ext uri="{BB962C8B-B14F-4D97-AF65-F5344CB8AC3E}">
        <p14:creationId xmlns:p14="http://schemas.microsoft.com/office/powerpoint/2010/main" val="3502104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85DFC-98D6-4C82-848B-790C3E06D9D8}"/>
              </a:ext>
            </a:extLst>
          </p:cNvPr>
          <p:cNvSpPr>
            <a:spLocks noGrp="1"/>
          </p:cNvSpPr>
          <p:nvPr>
            <p:ph type="title"/>
          </p:nvPr>
        </p:nvSpPr>
        <p:spPr/>
        <p:txBody>
          <a:bodyPr/>
          <a:lstStyle/>
          <a:p>
            <a:r>
              <a:rPr lang="en-US" dirty="0"/>
              <a:t>Triggers </a:t>
            </a:r>
          </a:p>
        </p:txBody>
      </p:sp>
    </p:spTree>
    <p:extLst>
      <p:ext uri="{BB962C8B-B14F-4D97-AF65-F5344CB8AC3E}">
        <p14:creationId xmlns:p14="http://schemas.microsoft.com/office/powerpoint/2010/main" val="1813857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D31C-DF96-4157-B7FF-79A7AEB5A053}"/>
              </a:ext>
            </a:extLst>
          </p:cNvPr>
          <p:cNvSpPr>
            <a:spLocks noGrp="1"/>
          </p:cNvSpPr>
          <p:nvPr>
            <p:ph type="title"/>
          </p:nvPr>
        </p:nvSpPr>
        <p:spPr>
          <a:xfrm>
            <a:off x="550200" y="354013"/>
            <a:ext cx="11091600" cy="822325"/>
          </a:xfrm>
        </p:spPr>
        <p:txBody>
          <a:bodyPr/>
          <a:lstStyle/>
          <a:p>
            <a:r>
              <a:rPr lang="en-US" dirty="0"/>
              <a:t>Trigger- Insert</a:t>
            </a:r>
          </a:p>
        </p:txBody>
      </p:sp>
      <p:pic>
        <p:nvPicPr>
          <p:cNvPr id="6" name="Content Placeholder 5">
            <a:extLst>
              <a:ext uri="{FF2B5EF4-FFF2-40B4-BE49-F238E27FC236}">
                <a16:creationId xmlns:a16="http://schemas.microsoft.com/office/drawing/2014/main" id="{8E27C2CD-75B1-4A22-A4A6-1401BC0E66DE}"/>
              </a:ext>
            </a:extLst>
          </p:cNvPr>
          <p:cNvPicPr>
            <a:picLocks noGrp="1" noChangeAspect="1"/>
          </p:cNvPicPr>
          <p:nvPr>
            <p:ph idx="1"/>
          </p:nvPr>
        </p:nvPicPr>
        <p:blipFill rotWithShape="1">
          <a:blip r:embed="rId2"/>
          <a:srcRect r="6250" b="17192"/>
          <a:stretch/>
        </p:blipFill>
        <p:spPr>
          <a:xfrm>
            <a:off x="1494765" y="2037874"/>
            <a:ext cx="8560798" cy="2582339"/>
          </a:xfrm>
        </p:spPr>
      </p:pic>
      <p:sp>
        <p:nvSpPr>
          <p:cNvPr id="5" name="Title 1">
            <a:extLst>
              <a:ext uri="{FF2B5EF4-FFF2-40B4-BE49-F238E27FC236}">
                <a16:creationId xmlns:a16="http://schemas.microsoft.com/office/drawing/2014/main" id="{4839B052-DC6A-4668-898E-A4F19E417FB5}"/>
              </a:ext>
            </a:extLst>
          </p:cNvPr>
          <p:cNvSpPr txBox="1">
            <a:spLocks/>
          </p:cNvSpPr>
          <p:nvPr/>
        </p:nvSpPr>
        <p:spPr>
          <a:xfrm>
            <a:off x="549537" y="1408923"/>
            <a:ext cx="10451254" cy="396366"/>
          </a:xfrm>
          <a:prstGeom prst="rect">
            <a:avLst/>
          </a:prstGeom>
        </p:spPr>
        <p:txBody>
          <a:bodyPr vert="horz" wrap="square" lIns="0" tIns="0" rIns="0" bIns="0" rtlCol="0" anchor="t" anchorCtr="0">
            <a:normAutofit fontScale="625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endParaRPr lang="en-US" dirty="0"/>
          </a:p>
        </p:txBody>
      </p:sp>
      <p:sp>
        <p:nvSpPr>
          <p:cNvPr id="7" name="TextBox 6">
            <a:extLst>
              <a:ext uri="{FF2B5EF4-FFF2-40B4-BE49-F238E27FC236}">
                <a16:creationId xmlns:a16="http://schemas.microsoft.com/office/drawing/2014/main" id="{2991E161-3EB6-40F6-BC54-80BE50A62DCD}"/>
              </a:ext>
            </a:extLst>
          </p:cNvPr>
          <p:cNvSpPr txBox="1"/>
          <p:nvPr/>
        </p:nvSpPr>
        <p:spPr>
          <a:xfrm>
            <a:off x="1494765" y="1542890"/>
            <a:ext cx="8709892" cy="378691"/>
          </a:xfrm>
          <a:prstGeom prst="rect">
            <a:avLst/>
          </a:prstGeom>
          <a:noFill/>
        </p:spPr>
        <p:txBody>
          <a:bodyPr wrap="square" rtlCol="0">
            <a:spAutoFit/>
          </a:bodyPr>
          <a:lstStyle/>
          <a:p>
            <a:r>
              <a:rPr lang="en-US" dirty="0"/>
              <a:t>#6B Insert Trigger</a:t>
            </a:r>
          </a:p>
        </p:txBody>
      </p:sp>
    </p:spTree>
    <p:extLst>
      <p:ext uri="{BB962C8B-B14F-4D97-AF65-F5344CB8AC3E}">
        <p14:creationId xmlns:p14="http://schemas.microsoft.com/office/powerpoint/2010/main" val="3126483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a:xfrm>
            <a:off x="550862" y="549275"/>
            <a:ext cx="11091600" cy="878309"/>
          </a:xfrm>
        </p:spPr>
        <p:txBody>
          <a:bodyPr/>
          <a:lstStyle/>
          <a:p>
            <a:r>
              <a:rPr lang="en-US" dirty="0"/>
              <a:t>Trigger Update </a:t>
            </a:r>
          </a:p>
        </p:txBody>
      </p:sp>
      <p:pic>
        <p:nvPicPr>
          <p:cNvPr id="5" name="Picture 4">
            <a:extLst>
              <a:ext uri="{FF2B5EF4-FFF2-40B4-BE49-F238E27FC236}">
                <a16:creationId xmlns:a16="http://schemas.microsoft.com/office/drawing/2014/main" id="{55996FF3-9F52-415B-8FD2-EB69CEF9957B}"/>
              </a:ext>
            </a:extLst>
          </p:cNvPr>
          <p:cNvPicPr>
            <a:picLocks noChangeAspect="1"/>
          </p:cNvPicPr>
          <p:nvPr/>
        </p:nvPicPr>
        <p:blipFill>
          <a:blip r:embed="rId2"/>
          <a:stretch>
            <a:fillRect/>
          </a:stretch>
        </p:blipFill>
        <p:spPr>
          <a:xfrm>
            <a:off x="1408670" y="1813400"/>
            <a:ext cx="10015022" cy="3693852"/>
          </a:xfrm>
          <a:prstGeom prst="rect">
            <a:avLst/>
          </a:prstGeom>
        </p:spPr>
      </p:pic>
      <p:sp>
        <p:nvSpPr>
          <p:cNvPr id="4" name="TextBox 3">
            <a:extLst>
              <a:ext uri="{FF2B5EF4-FFF2-40B4-BE49-F238E27FC236}">
                <a16:creationId xmlns:a16="http://schemas.microsoft.com/office/drawing/2014/main" id="{ACBC4778-FC6C-4F7F-A3E5-69052E81C845}"/>
              </a:ext>
            </a:extLst>
          </p:cNvPr>
          <p:cNvSpPr txBox="1"/>
          <p:nvPr/>
        </p:nvSpPr>
        <p:spPr>
          <a:xfrm>
            <a:off x="1413163" y="1427584"/>
            <a:ext cx="9629342" cy="378691"/>
          </a:xfrm>
          <a:prstGeom prst="rect">
            <a:avLst/>
          </a:prstGeom>
          <a:noFill/>
        </p:spPr>
        <p:txBody>
          <a:bodyPr wrap="square" rtlCol="0">
            <a:spAutoFit/>
          </a:bodyPr>
          <a:lstStyle/>
          <a:p>
            <a:r>
              <a:rPr lang="en-US" dirty="0"/>
              <a:t>#6C Update Trigger </a:t>
            </a:r>
          </a:p>
        </p:txBody>
      </p:sp>
    </p:spTree>
    <p:extLst>
      <p:ext uri="{BB962C8B-B14F-4D97-AF65-F5344CB8AC3E}">
        <p14:creationId xmlns:p14="http://schemas.microsoft.com/office/powerpoint/2010/main" val="176566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D31C-DF96-4157-B7FF-79A7AEB5A053}"/>
              </a:ext>
            </a:extLst>
          </p:cNvPr>
          <p:cNvSpPr>
            <a:spLocks noGrp="1"/>
          </p:cNvSpPr>
          <p:nvPr>
            <p:ph type="title"/>
          </p:nvPr>
        </p:nvSpPr>
        <p:spPr>
          <a:xfrm>
            <a:off x="550200" y="426544"/>
            <a:ext cx="11091600" cy="822325"/>
          </a:xfrm>
        </p:spPr>
        <p:txBody>
          <a:bodyPr/>
          <a:lstStyle/>
          <a:p>
            <a:r>
              <a:rPr lang="en-US" dirty="0"/>
              <a:t>Trigger Delete</a:t>
            </a:r>
          </a:p>
        </p:txBody>
      </p:sp>
      <p:sp>
        <p:nvSpPr>
          <p:cNvPr id="5" name="Title 1">
            <a:extLst>
              <a:ext uri="{FF2B5EF4-FFF2-40B4-BE49-F238E27FC236}">
                <a16:creationId xmlns:a16="http://schemas.microsoft.com/office/drawing/2014/main" id="{4839B052-DC6A-4668-898E-A4F19E417FB5}"/>
              </a:ext>
            </a:extLst>
          </p:cNvPr>
          <p:cNvSpPr txBox="1">
            <a:spLocks/>
          </p:cNvSpPr>
          <p:nvPr/>
        </p:nvSpPr>
        <p:spPr>
          <a:xfrm>
            <a:off x="549537" y="1380931"/>
            <a:ext cx="10451254" cy="396366"/>
          </a:xfrm>
          <a:prstGeom prst="rect">
            <a:avLst/>
          </a:prstGeom>
        </p:spPr>
        <p:txBody>
          <a:bodyPr vert="horz" wrap="square" lIns="0" tIns="0" rIns="0" bIns="0" rtlCol="0" anchor="t" anchorCtr="0">
            <a:normAutofit fontScale="625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endParaRPr lang="en-US" dirty="0"/>
          </a:p>
        </p:txBody>
      </p:sp>
      <p:pic>
        <p:nvPicPr>
          <p:cNvPr id="8" name="Picture 7">
            <a:extLst>
              <a:ext uri="{FF2B5EF4-FFF2-40B4-BE49-F238E27FC236}">
                <a16:creationId xmlns:a16="http://schemas.microsoft.com/office/drawing/2014/main" id="{95A00FA4-BFCD-4F28-BD88-AB40FF54C2B5}"/>
              </a:ext>
            </a:extLst>
          </p:cNvPr>
          <p:cNvPicPr>
            <a:picLocks noChangeAspect="1"/>
          </p:cNvPicPr>
          <p:nvPr/>
        </p:nvPicPr>
        <p:blipFill>
          <a:blip r:embed="rId2"/>
          <a:stretch>
            <a:fillRect/>
          </a:stretch>
        </p:blipFill>
        <p:spPr>
          <a:xfrm>
            <a:off x="700087" y="1785937"/>
            <a:ext cx="10791825" cy="3286125"/>
          </a:xfrm>
          <a:prstGeom prst="rect">
            <a:avLst/>
          </a:prstGeom>
        </p:spPr>
      </p:pic>
      <p:sp>
        <p:nvSpPr>
          <p:cNvPr id="6" name="TextBox 5">
            <a:extLst>
              <a:ext uri="{FF2B5EF4-FFF2-40B4-BE49-F238E27FC236}">
                <a16:creationId xmlns:a16="http://schemas.microsoft.com/office/drawing/2014/main" id="{8DA60929-AEB9-4F42-9A91-7526C2FECAF9}"/>
              </a:ext>
            </a:extLst>
          </p:cNvPr>
          <p:cNvSpPr txBox="1"/>
          <p:nvPr/>
        </p:nvSpPr>
        <p:spPr>
          <a:xfrm>
            <a:off x="700087" y="1200423"/>
            <a:ext cx="10085217" cy="378691"/>
          </a:xfrm>
          <a:prstGeom prst="rect">
            <a:avLst/>
          </a:prstGeom>
          <a:noFill/>
        </p:spPr>
        <p:txBody>
          <a:bodyPr wrap="square" rtlCol="0">
            <a:spAutoFit/>
          </a:bodyPr>
          <a:lstStyle/>
          <a:p>
            <a:r>
              <a:rPr lang="en-US" dirty="0"/>
              <a:t>#6D Delete Trigger</a:t>
            </a:r>
          </a:p>
        </p:txBody>
      </p:sp>
    </p:spTree>
    <p:extLst>
      <p:ext uri="{BB962C8B-B14F-4D97-AF65-F5344CB8AC3E}">
        <p14:creationId xmlns:p14="http://schemas.microsoft.com/office/powerpoint/2010/main" val="61983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6AF8-4ABB-41E3-AA68-DAEDCCCFDB0C}"/>
              </a:ext>
            </a:extLst>
          </p:cNvPr>
          <p:cNvSpPr>
            <a:spLocks noGrp="1"/>
          </p:cNvSpPr>
          <p:nvPr>
            <p:ph type="title"/>
          </p:nvPr>
        </p:nvSpPr>
        <p:spPr/>
        <p:txBody>
          <a:bodyPr/>
          <a:lstStyle/>
          <a:p>
            <a:r>
              <a:rPr lang="en-US" dirty="0"/>
              <a:t>Insert into the Database</a:t>
            </a:r>
          </a:p>
        </p:txBody>
      </p:sp>
      <p:sp>
        <p:nvSpPr>
          <p:cNvPr id="3" name="Text Placeholder 2">
            <a:extLst>
              <a:ext uri="{FF2B5EF4-FFF2-40B4-BE49-F238E27FC236}">
                <a16:creationId xmlns:a16="http://schemas.microsoft.com/office/drawing/2014/main" id="{DBBB25DF-1B07-4036-A185-9C8338270E5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0295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p:txBody>
          <a:bodyPr/>
          <a:lstStyle/>
          <a:p>
            <a:r>
              <a:rPr lang="en-US" dirty="0"/>
              <a:t>Insert Data – Customer Table</a:t>
            </a:r>
          </a:p>
        </p:txBody>
      </p:sp>
      <p:pic>
        <p:nvPicPr>
          <p:cNvPr id="5" name="Content Placeholder 4">
            <a:extLst>
              <a:ext uri="{FF2B5EF4-FFF2-40B4-BE49-F238E27FC236}">
                <a16:creationId xmlns:a16="http://schemas.microsoft.com/office/drawing/2014/main" id="{FBF4F4F4-621A-4934-A512-9E31E91D7088}"/>
              </a:ext>
            </a:extLst>
          </p:cNvPr>
          <p:cNvPicPr>
            <a:picLocks noGrp="1" noChangeAspect="1"/>
          </p:cNvPicPr>
          <p:nvPr>
            <p:ph idx="1"/>
          </p:nvPr>
        </p:nvPicPr>
        <p:blipFill>
          <a:blip r:embed="rId2"/>
          <a:stretch>
            <a:fillRect/>
          </a:stretch>
        </p:blipFill>
        <p:spPr>
          <a:xfrm>
            <a:off x="1921138" y="1789176"/>
            <a:ext cx="7617288" cy="3979862"/>
          </a:xfrm>
        </p:spPr>
      </p:pic>
    </p:spTree>
    <p:extLst>
      <p:ext uri="{BB962C8B-B14F-4D97-AF65-F5344CB8AC3E}">
        <p14:creationId xmlns:p14="http://schemas.microsoft.com/office/powerpoint/2010/main" val="2446021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B193E-1AEC-47E6-8987-3615F6978246}"/>
              </a:ext>
            </a:extLst>
          </p:cNvPr>
          <p:cNvSpPr>
            <a:spLocks noGrp="1"/>
          </p:cNvSpPr>
          <p:nvPr>
            <p:ph type="ctrTitle"/>
          </p:nvPr>
        </p:nvSpPr>
        <p:spPr>
          <a:xfrm>
            <a:off x="4133461" y="330279"/>
            <a:ext cx="2676151" cy="739164"/>
          </a:xfrm>
        </p:spPr>
        <p:txBody>
          <a:bodyPr>
            <a:normAutofit fontScale="90000"/>
          </a:bodyPr>
          <a:lstStyle/>
          <a:p>
            <a:r>
              <a:rPr lang="en-US" dirty="0"/>
              <a:t>Content</a:t>
            </a:r>
          </a:p>
        </p:txBody>
      </p:sp>
      <p:sp>
        <p:nvSpPr>
          <p:cNvPr id="3" name="Subtitle 2">
            <a:extLst>
              <a:ext uri="{FF2B5EF4-FFF2-40B4-BE49-F238E27FC236}">
                <a16:creationId xmlns:a16="http://schemas.microsoft.com/office/drawing/2014/main" id="{76F98939-F73C-4B72-B85B-680CB0961E3A}"/>
              </a:ext>
            </a:extLst>
          </p:cNvPr>
          <p:cNvSpPr>
            <a:spLocks noGrp="1"/>
          </p:cNvSpPr>
          <p:nvPr>
            <p:ph type="subTitle" idx="1"/>
          </p:nvPr>
        </p:nvSpPr>
        <p:spPr>
          <a:xfrm>
            <a:off x="3879928" y="1483567"/>
            <a:ext cx="4013770" cy="4674572"/>
          </a:xfrm>
        </p:spPr>
        <p:txBody>
          <a:bodyPr>
            <a:normAutofit fontScale="92500" lnSpcReduction="10000"/>
          </a:bodyPr>
          <a:lstStyle/>
          <a:p>
            <a:pPr marL="342900" indent="-342900">
              <a:buFont typeface="Arial" panose="020B0604020202020204" pitchFamily="34" charset="0"/>
              <a:buChar char="•"/>
            </a:pPr>
            <a:r>
              <a:rPr lang="en-US" dirty="0"/>
              <a:t>Business Scenario</a:t>
            </a:r>
          </a:p>
          <a:p>
            <a:pPr marL="342900" indent="-342900">
              <a:buFont typeface="Arial" panose="020B0604020202020204" pitchFamily="34" charset="0"/>
              <a:buChar char="•"/>
            </a:pPr>
            <a:r>
              <a:rPr lang="en-US" dirty="0"/>
              <a:t>Swim-Lane Diagram</a:t>
            </a:r>
          </a:p>
          <a:p>
            <a:pPr marL="342900" indent="-342900">
              <a:buFont typeface="Arial" panose="020B0604020202020204" pitchFamily="34" charset="0"/>
              <a:buChar char="•"/>
            </a:pPr>
            <a:r>
              <a:rPr lang="en-US" dirty="0"/>
              <a:t>ER Diagram</a:t>
            </a:r>
          </a:p>
          <a:p>
            <a:pPr marL="342900" indent="-342900">
              <a:buFont typeface="Arial" panose="020B0604020202020204" pitchFamily="34" charset="0"/>
              <a:buChar char="•"/>
            </a:pPr>
            <a:r>
              <a:rPr lang="en-US" dirty="0"/>
              <a:t>Create Tables</a:t>
            </a:r>
          </a:p>
          <a:p>
            <a:pPr marL="342900" indent="-342900">
              <a:buFont typeface="Arial" panose="020B0604020202020204" pitchFamily="34" charset="0"/>
              <a:buChar char="•"/>
            </a:pPr>
            <a:r>
              <a:rPr lang="en-US" dirty="0"/>
              <a:t>Triggers</a:t>
            </a:r>
          </a:p>
          <a:p>
            <a:pPr marL="342900" indent="-342900">
              <a:buFont typeface="Arial" panose="020B0604020202020204" pitchFamily="34" charset="0"/>
              <a:buChar char="•"/>
            </a:pPr>
            <a:r>
              <a:rPr lang="en-US" dirty="0"/>
              <a:t>Insert Tables</a:t>
            </a:r>
          </a:p>
          <a:p>
            <a:pPr marL="342900" indent="-342900">
              <a:buFont typeface="Arial" panose="020B0604020202020204" pitchFamily="34" charset="0"/>
              <a:buChar char="•"/>
            </a:pPr>
            <a:r>
              <a:rPr lang="en-US" dirty="0"/>
              <a:t>Business Queries</a:t>
            </a:r>
          </a:p>
          <a:p>
            <a:pPr marL="342900" indent="-342900">
              <a:buFont typeface="Arial" panose="020B0604020202020204" pitchFamily="34" charset="0"/>
              <a:buChar char="•"/>
            </a:pPr>
            <a:r>
              <a:rPr lang="en-US" dirty="0"/>
              <a:t>Visualizations</a:t>
            </a:r>
          </a:p>
          <a:p>
            <a:pPr marL="342900" indent="-342900">
              <a:buFont typeface="Arial" panose="020B0604020202020204" pitchFamily="34" charset="0"/>
              <a:buChar char="•"/>
            </a:pPr>
            <a:r>
              <a:rPr lang="en-US" dirty="0"/>
              <a:t>Conclusion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451757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p:txBody>
          <a:bodyPr/>
          <a:lstStyle/>
          <a:p>
            <a:r>
              <a:rPr lang="en-US" dirty="0"/>
              <a:t>Insert Data- Employee type table</a:t>
            </a:r>
          </a:p>
        </p:txBody>
      </p:sp>
      <p:pic>
        <p:nvPicPr>
          <p:cNvPr id="5" name="Content Placeholder 4">
            <a:extLst>
              <a:ext uri="{FF2B5EF4-FFF2-40B4-BE49-F238E27FC236}">
                <a16:creationId xmlns:a16="http://schemas.microsoft.com/office/drawing/2014/main" id="{26B1592E-688A-4444-BB16-DCA1FA90B476}"/>
              </a:ext>
            </a:extLst>
          </p:cNvPr>
          <p:cNvPicPr>
            <a:picLocks noGrp="1" noChangeAspect="1"/>
          </p:cNvPicPr>
          <p:nvPr>
            <p:ph idx="1"/>
          </p:nvPr>
        </p:nvPicPr>
        <p:blipFill>
          <a:blip r:embed="rId2"/>
          <a:stretch>
            <a:fillRect/>
          </a:stretch>
        </p:blipFill>
        <p:spPr>
          <a:xfrm>
            <a:off x="3320730" y="2066925"/>
            <a:ext cx="4810125" cy="2724150"/>
          </a:xfrm>
        </p:spPr>
      </p:pic>
    </p:spTree>
    <p:extLst>
      <p:ext uri="{BB962C8B-B14F-4D97-AF65-F5344CB8AC3E}">
        <p14:creationId xmlns:p14="http://schemas.microsoft.com/office/powerpoint/2010/main" val="496905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p:txBody>
          <a:bodyPr/>
          <a:lstStyle/>
          <a:p>
            <a:r>
              <a:rPr lang="en-US" dirty="0"/>
              <a:t>Insert Data – Employee Table</a:t>
            </a:r>
          </a:p>
        </p:txBody>
      </p:sp>
      <p:pic>
        <p:nvPicPr>
          <p:cNvPr id="5" name="Content Placeholder 4">
            <a:extLst>
              <a:ext uri="{FF2B5EF4-FFF2-40B4-BE49-F238E27FC236}">
                <a16:creationId xmlns:a16="http://schemas.microsoft.com/office/drawing/2014/main" id="{0FE00CDD-BEA4-4DCA-9F4C-02C25706C406}"/>
              </a:ext>
            </a:extLst>
          </p:cNvPr>
          <p:cNvPicPr>
            <a:picLocks noGrp="1" noChangeAspect="1"/>
          </p:cNvPicPr>
          <p:nvPr>
            <p:ph idx="1"/>
          </p:nvPr>
        </p:nvPicPr>
        <p:blipFill>
          <a:blip r:embed="rId2"/>
          <a:stretch>
            <a:fillRect/>
          </a:stretch>
        </p:blipFill>
        <p:spPr>
          <a:xfrm>
            <a:off x="2592942" y="1777061"/>
            <a:ext cx="5783729" cy="3979862"/>
          </a:xfrm>
        </p:spPr>
      </p:pic>
    </p:spTree>
    <p:extLst>
      <p:ext uri="{BB962C8B-B14F-4D97-AF65-F5344CB8AC3E}">
        <p14:creationId xmlns:p14="http://schemas.microsoft.com/office/powerpoint/2010/main" val="3148356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p:txBody>
          <a:bodyPr/>
          <a:lstStyle/>
          <a:p>
            <a:r>
              <a:rPr lang="en-US" dirty="0"/>
              <a:t>Insert Data – Menu Table</a:t>
            </a:r>
          </a:p>
        </p:txBody>
      </p:sp>
      <p:pic>
        <p:nvPicPr>
          <p:cNvPr id="5" name="Content Placeholder 4">
            <a:extLst>
              <a:ext uri="{FF2B5EF4-FFF2-40B4-BE49-F238E27FC236}">
                <a16:creationId xmlns:a16="http://schemas.microsoft.com/office/drawing/2014/main" id="{8826EE7F-C03E-4D28-AB9A-BB1B5B104294}"/>
              </a:ext>
            </a:extLst>
          </p:cNvPr>
          <p:cNvPicPr>
            <a:picLocks noGrp="1" noChangeAspect="1"/>
          </p:cNvPicPr>
          <p:nvPr>
            <p:ph idx="1"/>
          </p:nvPr>
        </p:nvPicPr>
        <p:blipFill rotWithShape="1">
          <a:blip r:embed="rId2"/>
          <a:srcRect r="44677"/>
          <a:stretch/>
        </p:blipFill>
        <p:spPr>
          <a:xfrm>
            <a:off x="4085839" y="1535808"/>
            <a:ext cx="3369319" cy="4772917"/>
          </a:xfrm>
        </p:spPr>
      </p:pic>
    </p:spTree>
    <p:extLst>
      <p:ext uri="{BB962C8B-B14F-4D97-AF65-F5344CB8AC3E}">
        <p14:creationId xmlns:p14="http://schemas.microsoft.com/office/powerpoint/2010/main" val="3118238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p:txBody>
          <a:bodyPr/>
          <a:lstStyle/>
          <a:p>
            <a:r>
              <a:rPr lang="en-US" dirty="0"/>
              <a:t>Insert Data – Bill Table</a:t>
            </a:r>
          </a:p>
        </p:txBody>
      </p:sp>
      <p:pic>
        <p:nvPicPr>
          <p:cNvPr id="9" name="Content Placeholder 8">
            <a:extLst>
              <a:ext uri="{FF2B5EF4-FFF2-40B4-BE49-F238E27FC236}">
                <a16:creationId xmlns:a16="http://schemas.microsoft.com/office/drawing/2014/main" id="{2F447A3A-1FFB-4384-9164-44246758E43A}"/>
              </a:ext>
            </a:extLst>
          </p:cNvPr>
          <p:cNvPicPr>
            <a:picLocks noGrp="1" noChangeAspect="1"/>
          </p:cNvPicPr>
          <p:nvPr>
            <p:ph idx="1"/>
          </p:nvPr>
        </p:nvPicPr>
        <p:blipFill rotWithShape="1">
          <a:blip r:embed="rId2"/>
          <a:srcRect r="35175"/>
          <a:stretch/>
        </p:blipFill>
        <p:spPr>
          <a:xfrm>
            <a:off x="3705191" y="1503729"/>
            <a:ext cx="4350768" cy="4804996"/>
          </a:xfrm>
        </p:spPr>
      </p:pic>
    </p:spTree>
    <p:extLst>
      <p:ext uri="{BB962C8B-B14F-4D97-AF65-F5344CB8AC3E}">
        <p14:creationId xmlns:p14="http://schemas.microsoft.com/office/powerpoint/2010/main" val="712868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a:xfrm>
            <a:off x="475555" y="287429"/>
            <a:ext cx="11091600" cy="1332000"/>
          </a:xfrm>
        </p:spPr>
        <p:txBody>
          <a:bodyPr>
            <a:normAutofit fontScale="90000"/>
          </a:bodyPr>
          <a:lstStyle/>
          <a:p>
            <a:r>
              <a:rPr lang="en-US" dirty="0"/>
              <a:t>Insert Data – Bill Table Before </a:t>
            </a:r>
            <a:r>
              <a:rPr lang="en-US" dirty="0" err="1"/>
              <a:t>Line_item</a:t>
            </a:r>
            <a:r>
              <a:rPr lang="en-US" dirty="0"/>
              <a:t> table insertion </a:t>
            </a:r>
          </a:p>
        </p:txBody>
      </p:sp>
      <p:pic>
        <p:nvPicPr>
          <p:cNvPr id="7" name="Content Placeholder 6">
            <a:extLst>
              <a:ext uri="{FF2B5EF4-FFF2-40B4-BE49-F238E27FC236}">
                <a16:creationId xmlns:a16="http://schemas.microsoft.com/office/drawing/2014/main" id="{BB20EBFC-29F6-4310-9C1D-F2A0B4AA0BEA}"/>
              </a:ext>
            </a:extLst>
          </p:cNvPr>
          <p:cNvPicPr>
            <a:picLocks noGrp="1" noChangeAspect="1"/>
          </p:cNvPicPr>
          <p:nvPr>
            <p:ph idx="1"/>
          </p:nvPr>
        </p:nvPicPr>
        <p:blipFill>
          <a:blip r:embed="rId2"/>
          <a:stretch>
            <a:fillRect/>
          </a:stretch>
        </p:blipFill>
        <p:spPr>
          <a:xfrm>
            <a:off x="2952758" y="1619429"/>
            <a:ext cx="6286484" cy="4530676"/>
          </a:xfrm>
        </p:spPr>
      </p:pic>
    </p:spTree>
    <p:extLst>
      <p:ext uri="{BB962C8B-B14F-4D97-AF65-F5344CB8AC3E}">
        <p14:creationId xmlns:p14="http://schemas.microsoft.com/office/powerpoint/2010/main" val="303385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p:txBody>
          <a:bodyPr/>
          <a:lstStyle/>
          <a:p>
            <a:r>
              <a:rPr lang="en-US" dirty="0"/>
              <a:t>Insert Data – </a:t>
            </a:r>
            <a:r>
              <a:rPr lang="en-US" dirty="0" err="1"/>
              <a:t>Line_Item</a:t>
            </a:r>
            <a:r>
              <a:rPr lang="en-US" dirty="0"/>
              <a:t> Table</a:t>
            </a:r>
          </a:p>
        </p:txBody>
      </p:sp>
      <p:pic>
        <p:nvPicPr>
          <p:cNvPr id="9" name="Content Placeholder 8">
            <a:extLst>
              <a:ext uri="{FF2B5EF4-FFF2-40B4-BE49-F238E27FC236}">
                <a16:creationId xmlns:a16="http://schemas.microsoft.com/office/drawing/2014/main" id="{8CC090A5-1C08-4D74-AF7C-89AECB12C85A}"/>
              </a:ext>
            </a:extLst>
          </p:cNvPr>
          <p:cNvPicPr>
            <a:picLocks noGrp="1" noChangeAspect="1"/>
          </p:cNvPicPr>
          <p:nvPr>
            <p:ph idx="1"/>
          </p:nvPr>
        </p:nvPicPr>
        <p:blipFill>
          <a:blip r:embed="rId2"/>
          <a:stretch>
            <a:fillRect/>
          </a:stretch>
        </p:blipFill>
        <p:spPr>
          <a:xfrm>
            <a:off x="2354637" y="1465835"/>
            <a:ext cx="7482725" cy="4758914"/>
          </a:xfrm>
        </p:spPr>
      </p:pic>
    </p:spTree>
    <p:extLst>
      <p:ext uri="{BB962C8B-B14F-4D97-AF65-F5344CB8AC3E}">
        <p14:creationId xmlns:p14="http://schemas.microsoft.com/office/powerpoint/2010/main" val="965142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p:txBody>
          <a:bodyPr>
            <a:normAutofit fontScale="90000"/>
          </a:bodyPr>
          <a:lstStyle/>
          <a:p>
            <a:r>
              <a:rPr lang="en-US" dirty="0"/>
              <a:t>Verify Data – Bill Table After </a:t>
            </a:r>
            <a:r>
              <a:rPr lang="en-US" dirty="0" err="1"/>
              <a:t>Line_item</a:t>
            </a:r>
            <a:r>
              <a:rPr lang="en-US" dirty="0"/>
              <a:t> table insertion </a:t>
            </a:r>
          </a:p>
        </p:txBody>
      </p:sp>
      <p:pic>
        <p:nvPicPr>
          <p:cNvPr id="9" name="Content Placeholder 8">
            <a:extLst>
              <a:ext uri="{FF2B5EF4-FFF2-40B4-BE49-F238E27FC236}">
                <a16:creationId xmlns:a16="http://schemas.microsoft.com/office/drawing/2014/main" id="{96200D37-050F-4688-ACFD-6ECE467F739D}"/>
              </a:ext>
            </a:extLst>
          </p:cNvPr>
          <p:cNvPicPr>
            <a:picLocks noGrp="1" noChangeAspect="1"/>
          </p:cNvPicPr>
          <p:nvPr>
            <p:ph idx="1"/>
          </p:nvPr>
        </p:nvPicPr>
        <p:blipFill>
          <a:blip r:embed="rId2"/>
          <a:stretch>
            <a:fillRect/>
          </a:stretch>
        </p:blipFill>
        <p:spPr>
          <a:xfrm>
            <a:off x="2652756" y="1881275"/>
            <a:ext cx="6886488" cy="4427450"/>
          </a:xfrm>
        </p:spPr>
      </p:pic>
    </p:spTree>
    <p:extLst>
      <p:ext uri="{BB962C8B-B14F-4D97-AF65-F5344CB8AC3E}">
        <p14:creationId xmlns:p14="http://schemas.microsoft.com/office/powerpoint/2010/main" val="682259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a:xfrm>
            <a:off x="550200" y="583565"/>
            <a:ext cx="11091600" cy="896533"/>
          </a:xfrm>
        </p:spPr>
        <p:txBody>
          <a:bodyPr/>
          <a:lstStyle/>
          <a:p>
            <a:r>
              <a:rPr lang="en-US" dirty="0"/>
              <a:t>Before the Update Trigger</a:t>
            </a:r>
          </a:p>
        </p:txBody>
      </p:sp>
      <p:pic>
        <p:nvPicPr>
          <p:cNvPr id="9" name="Content Placeholder 8">
            <a:extLst>
              <a:ext uri="{FF2B5EF4-FFF2-40B4-BE49-F238E27FC236}">
                <a16:creationId xmlns:a16="http://schemas.microsoft.com/office/drawing/2014/main" id="{DED78D79-A635-441C-970F-EE90E7B64DE4}"/>
              </a:ext>
            </a:extLst>
          </p:cNvPr>
          <p:cNvPicPr>
            <a:picLocks noGrp="1" noChangeAspect="1"/>
          </p:cNvPicPr>
          <p:nvPr>
            <p:ph idx="1"/>
          </p:nvPr>
        </p:nvPicPr>
        <p:blipFill rotWithShape="1">
          <a:blip r:embed="rId2"/>
          <a:srcRect t="38836"/>
          <a:stretch/>
        </p:blipFill>
        <p:spPr>
          <a:xfrm>
            <a:off x="2927289" y="2860710"/>
            <a:ext cx="5725221" cy="1225996"/>
          </a:xfrm>
        </p:spPr>
      </p:pic>
      <p:pic>
        <p:nvPicPr>
          <p:cNvPr id="11" name="Picture 10">
            <a:extLst>
              <a:ext uri="{FF2B5EF4-FFF2-40B4-BE49-F238E27FC236}">
                <a16:creationId xmlns:a16="http://schemas.microsoft.com/office/drawing/2014/main" id="{6CC4BB48-7C40-4632-947D-A6F29ECE6ADD}"/>
              </a:ext>
            </a:extLst>
          </p:cNvPr>
          <p:cNvPicPr>
            <a:picLocks noChangeAspect="1"/>
          </p:cNvPicPr>
          <p:nvPr/>
        </p:nvPicPr>
        <p:blipFill>
          <a:blip r:embed="rId3"/>
          <a:stretch>
            <a:fillRect/>
          </a:stretch>
        </p:blipFill>
        <p:spPr>
          <a:xfrm>
            <a:off x="1751299" y="4296814"/>
            <a:ext cx="8077200" cy="2162175"/>
          </a:xfrm>
          <a:prstGeom prst="rect">
            <a:avLst/>
          </a:prstGeom>
        </p:spPr>
      </p:pic>
      <p:pic>
        <p:nvPicPr>
          <p:cNvPr id="13" name="Picture 12">
            <a:extLst>
              <a:ext uri="{FF2B5EF4-FFF2-40B4-BE49-F238E27FC236}">
                <a16:creationId xmlns:a16="http://schemas.microsoft.com/office/drawing/2014/main" id="{E504082D-FF06-4D11-8EB8-33783335E481}"/>
              </a:ext>
            </a:extLst>
          </p:cNvPr>
          <p:cNvPicPr>
            <a:picLocks noChangeAspect="1"/>
          </p:cNvPicPr>
          <p:nvPr/>
        </p:nvPicPr>
        <p:blipFill rotWithShape="1">
          <a:blip r:embed="rId4"/>
          <a:srcRect l="9849" r="4972"/>
          <a:stretch/>
        </p:blipFill>
        <p:spPr>
          <a:xfrm>
            <a:off x="2927289" y="1480098"/>
            <a:ext cx="5725221" cy="1380612"/>
          </a:xfrm>
          <a:prstGeom prst="rect">
            <a:avLst/>
          </a:prstGeom>
        </p:spPr>
      </p:pic>
    </p:spTree>
    <p:extLst>
      <p:ext uri="{BB962C8B-B14F-4D97-AF65-F5344CB8AC3E}">
        <p14:creationId xmlns:p14="http://schemas.microsoft.com/office/powerpoint/2010/main" val="3971751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7F22-F2F3-4361-979C-3675BEB507C0}"/>
              </a:ext>
            </a:extLst>
          </p:cNvPr>
          <p:cNvSpPr>
            <a:spLocks noGrp="1"/>
          </p:cNvSpPr>
          <p:nvPr>
            <p:ph type="title"/>
          </p:nvPr>
        </p:nvSpPr>
        <p:spPr/>
        <p:txBody>
          <a:bodyPr>
            <a:normAutofit fontScale="90000"/>
          </a:bodyPr>
          <a:lstStyle/>
          <a:p>
            <a:r>
              <a:rPr lang="en-US" dirty="0"/>
              <a:t>Updating the Quantity of Food &amp; verifying the corresponding update trigger</a:t>
            </a:r>
          </a:p>
        </p:txBody>
      </p:sp>
      <p:pic>
        <p:nvPicPr>
          <p:cNvPr id="5" name="Content Placeholder 4">
            <a:extLst>
              <a:ext uri="{FF2B5EF4-FFF2-40B4-BE49-F238E27FC236}">
                <a16:creationId xmlns:a16="http://schemas.microsoft.com/office/drawing/2014/main" id="{0181A513-FB97-484C-A38A-E3BB7D677279}"/>
              </a:ext>
            </a:extLst>
          </p:cNvPr>
          <p:cNvPicPr>
            <a:picLocks noGrp="1" noChangeAspect="1"/>
          </p:cNvPicPr>
          <p:nvPr>
            <p:ph idx="1"/>
          </p:nvPr>
        </p:nvPicPr>
        <p:blipFill>
          <a:blip r:embed="rId2"/>
          <a:stretch>
            <a:fillRect/>
          </a:stretch>
        </p:blipFill>
        <p:spPr>
          <a:xfrm>
            <a:off x="1918413" y="2603678"/>
            <a:ext cx="7981950" cy="2905125"/>
          </a:xfrm>
        </p:spPr>
      </p:pic>
    </p:spTree>
    <p:extLst>
      <p:ext uri="{BB962C8B-B14F-4D97-AF65-F5344CB8AC3E}">
        <p14:creationId xmlns:p14="http://schemas.microsoft.com/office/powerpoint/2010/main" val="926389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p:txBody>
          <a:bodyPr/>
          <a:lstStyle/>
          <a:p>
            <a:r>
              <a:rPr lang="en-US" dirty="0"/>
              <a:t>After Update Trigger</a:t>
            </a:r>
          </a:p>
        </p:txBody>
      </p:sp>
      <p:pic>
        <p:nvPicPr>
          <p:cNvPr id="5" name="Content Placeholder 4">
            <a:extLst>
              <a:ext uri="{FF2B5EF4-FFF2-40B4-BE49-F238E27FC236}">
                <a16:creationId xmlns:a16="http://schemas.microsoft.com/office/drawing/2014/main" id="{E699CC37-1E3B-4DFB-A3A4-890EE09CB0E3}"/>
              </a:ext>
            </a:extLst>
          </p:cNvPr>
          <p:cNvPicPr>
            <a:picLocks noGrp="1" noChangeAspect="1"/>
          </p:cNvPicPr>
          <p:nvPr>
            <p:ph idx="1"/>
          </p:nvPr>
        </p:nvPicPr>
        <p:blipFill>
          <a:blip r:embed="rId2"/>
          <a:stretch>
            <a:fillRect/>
          </a:stretch>
        </p:blipFill>
        <p:spPr>
          <a:xfrm>
            <a:off x="2978468" y="1685449"/>
            <a:ext cx="5915025" cy="2457450"/>
          </a:xfrm>
        </p:spPr>
      </p:pic>
      <p:pic>
        <p:nvPicPr>
          <p:cNvPr id="7" name="Picture 6">
            <a:extLst>
              <a:ext uri="{FF2B5EF4-FFF2-40B4-BE49-F238E27FC236}">
                <a16:creationId xmlns:a16="http://schemas.microsoft.com/office/drawing/2014/main" id="{9563EA80-8C2E-4D2F-BE23-E9B2FC3C4C3E}"/>
              </a:ext>
            </a:extLst>
          </p:cNvPr>
          <p:cNvPicPr>
            <a:picLocks noChangeAspect="1"/>
          </p:cNvPicPr>
          <p:nvPr/>
        </p:nvPicPr>
        <p:blipFill>
          <a:blip r:embed="rId3"/>
          <a:stretch>
            <a:fillRect/>
          </a:stretch>
        </p:blipFill>
        <p:spPr>
          <a:xfrm>
            <a:off x="1644015" y="4379595"/>
            <a:ext cx="8401050" cy="2076450"/>
          </a:xfrm>
          <a:prstGeom prst="rect">
            <a:avLst/>
          </a:prstGeom>
        </p:spPr>
      </p:pic>
    </p:spTree>
    <p:extLst>
      <p:ext uri="{BB962C8B-B14F-4D97-AF65-F5344CB8AC3E}">
        <p14:creationId xmlns:p14="http://schemas.microsoft.com/office/powerpoint/2010/main" val="582953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0986-C685-4AD7-BCA9-2C273980B984}"/>
              </a:ext>
            </a:extLst>
          </p:cNvPr>
          <p:cNvSpPr>
            <a:spLocks noGrp="1"/>
          </p:cNvSpPr>
          <p:nvPr>
            <p:ph type="title"/>
          </p:nvPr>
        </p:nvSpPr>
        <p:spPr>
          <a:xfrm>
            <a:off x="1099457" y="504616"/>
            <a:ext cx="9993086" cy="782375"/>
          </a:xfrm>
        </p:spPr>
        <p:txBody>
          <a:bodyPr>
            <a:normAutofit fontScale="90000"/>
          </a:bodyPr>
          <a:lstStyle/>
          <a:p>
            <a:r>
              <a:rPr lang="en-US" dirty="0"/>
              <a:t>Attack Plan for Hunger – Customer Enters</a:t>
            </a:r>
          </a:p>
        </p:txBody>
      </p:sp>
      <p:sp>
        <p:nvSpPr>
          <p:cNvPr id="3" name="Content Placeholder 2">
            <a:extLst>
              <a:ext uri="{FF2B5EF4-FFF2-40B4-BE49-F238E27FC236}">
                <a16:creationId xmlns:a16="http://schemas.microsoft.com/office/drawing/2014/main" id="{9E96BBB1-72EE-40F7-B8DA-B6E87BE3DC82}"/>
              </a:ext>
            </a:extLst>
          </p:cNvPr>
          <p:cNvSpPr>
            <a:spLocks noGrp="1"/>
          </p:cNvSpPr>
          <p:nvPr>
            <p:ph idx="1"/>
          </p:nvPr>
        </p:nvSpPr>
        <p:spPr>
          <a:xfrm>
            <a:off x="475179" y="2683684"/>
            <a:ext cx="11241642" cy="1748356"/>
          </a:xfrm>
        </p:spPr>
        <p:txBody>
          <a:bodyPr>
            <a:normAutofit/>
          </a:bodyPr>
          <a:lstStyle/>
          <a:p>
            <a:pPr marL="0" indent="0" rtl="0">
              <a:spcBef>
                <a:spcPts val="1200"/>
              </a:spcBef>
              <a:spcAft>
                <a:spcPts val="1200"/>
              </a:spcAft>
              <a:buNone/>
            </a:pPr>
            <a:r>
              <a:rPr lang="en-US" sz="1800" b="0" i="0" u="none" strike="noStrike" dirty="0">
                <a:solidFill>
                  <a:schemeClr val="tx1"/>
                </a:solidFill>
                <a:effectLst/>
                <a:latin typeface="+mj-lt"/>
              </a:rPr>
              <a:t>It's a beautiful evening on Saturday, December 18th, 2019. Hulk, Tony Stark and Thor have all finished their work for the day and decide to go for a nice birthday dinner for Hulk at</a:t>
            </a:r>
            <a:r>
              <a:rPr lang="en-US" sz="1800" b="0" i="1" u="none" strike="noStrike" dirty="0">
                <a:solidFill>
                  <a:schemeClr val="tx1"/>
                </a:solidFill>
                <a:effectLst/>
                <a:latin typeface="+mj-lt"/>
              </a:rPr>
              <a:t> 8pm</a:t>
            </a:r>
            <a:r>
              <a:rPr lang="en-US" sz="1800" b="0" i="0" u="none" strike="noStrike" dirty="0">
                <a:solidFill>
                  <a:schemeClr val="tx1"/>
                </a:solidFill>
                <a:effectLst/>
                <a:latin typeface="+mj-lt"/>
              </a:rPr>
              <a:t>. They decide on Tony's favorite steakhouse in LA called the </a:t>
            </a:r>
            <a:r>
              <a:rPr lang="en-US" sz="1800" b="0" i="1" u="none" strike="noStrike" dirty="0" err="1">
                <a:solidFill>
                  <a:schemeClr val="tx1"/>
                </a:solidFill>
                <a:effectLst/>
                <a:latin typeface="+mj-lt"/>
              </a:rPr>
              <a:t>MooHouse</a:t>
            </a:r>
            <a:r>
              <a:rPr lang="en-US" sz="1800" b="0" i="1" u="none" strike="noStrike" dirty="0">
                <a:solidFill>
                  <a:schemeClr val="tx1"/>
                </a:solidFill>
                <a:effectLst/>
                <a:latin typeface="+mj-lt"/>
              </a:rPr>
              <a:t> </a:t>
            </a:r>
            <a:r>
              <a:rPr lang="en-US" sz="1800" b="0" i="0" u="none" strike="noStrike" dirty="0">
                <a:solidFill>
                  <a:schemeClr val="tx1"/>
                </a:solidFill>
                <a:effectLst/>
                <a:latin typeface="+mj-lt"/>
              </a:rPr>
              <a:t>restaurant where they have a reservation. The waiter greets them at the front door and notices Tony, a frequent visitor of the </a:t>
            </a:r>
            <a:r>
              <a:rPr lang="en-US" sz="1800" b="0" i="0" u="none" strike="noStrike" dirty="0" err="1">
                <a:solidFill>
                  <a:schemeClr val="tx1"/>
                </a:solidFill>
                <a:effectLst/>
                <a:latin typeface="+mj-lt"/>
              </a:rPr>
              <a:t>MooHouse</a:t>
            </a:r>
            <a:r>
              <a:rPr lang="en-US" sz="1800" b="0" i="0" u="none" strike="noStrike" dirty="0">
                <a:solidFill>
                  <a:schemeClr val="tx1"/>
                </a:solidFill>
                <a:effectLst/>
                <a:latin typeface="+mj-lt"/>
              </a:rPr>
              <a:t>. Tony asks for his usual table number five. They get seated at a table and the waiter comes up to them at </a:t>
            </a:r>
            <a:r>
              <a:rPr lang="en-US" sz="1800" b="0" i="1" u="none" strike="noStrike" dirty="0">
                <a:solidFill>
                  <a:schemeClr val="tx1"/>
                </a:solidFill>
                <a:effectLst/>
                <a:latin typeface="+mj-lt"/>
              </a:rPr>
              <a:t>8:15pm</a:t>
            </a:r>
            <a:r>
              <a:rPr lang="en-US" sz="1800" b="0" i="0" u="none" strike="noStrike" dirty="0">
                <a:solidFill>
                  <a:schemeClr val="tx1"/>
                </a:solidFill>
                <a:effectLst/>
                <a:latin typeface="+mj-lt"/>
              </a:rPr>
              <a:t> and they place their order.</a:t>
            </a:r>
            <a:endParaRPr lang="en-US" b="0" dirty="0">
              <a:solidFill>
                <a:schemeClr val="tx1"/>
              </a:solidFill>
              <a:effectLst/>
              <a:latin typeface="+mj-lt"/>
            </a:endParaRPr>
          </a:p>
        </p:txBody>
      </p:sp>
    </p:spTree>
    <p:extLst>
      <p:ext uri="{BB962C8B-B14F-4D97-AF65-F5344CB8AC3E}">
        <p14:creationId xmlns:p14="http://schemas.microsoft.com/office/powerpoint/2010/main" val="5374487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p:txBody>
          <a:bodyPr/>
          <a:lstStyle/>
          <a:p>
            <a:r>
              <a:rPr lang="en-US" dirty="0"/>
              <a:t>Before Delete Trigger</a:t>
            </a:r>
          </a:p>
        </p:txBody>
      </p:sp>
      <p:pic>
        <p:nvPicPr>
          <p:cNvPr id="5" name="Content Placeholder 4">
            <a:extLst>
              <a:ext uri="{FF2B5EF4-FFF2-40B4-BE49-F238E27FC236}">
                <a16:creationId xmlns:a16="http://schemas.microsoft.com/office/drawing/2014/main" id="{83C4FFD3-0354-479D-8F99-44E5D01C9827}"/>
              </a:ext>
            </a:extLst>
          </p:cNvPr>
          <p:cNvPicPr>
            <a:picLocks noGrp="1" noChangeAspect="1"/>
          </p:cNvPicPr>
          <p:nvPr>
            <p:ph idx="1"/>
          </p:nvPr>
        </p:nvPicPr>
        <p:blipFill>
          <a:blip r:embed="rId2"/>
          <a:stretch>
            <a:fillRect/>
          </a:stretch>
        </p:blipFill>
        <p:spPr>
          <a:xfrm>
            <a:off x="2936557" y="1634014"/>
            <a:ext cx="6318885" cy="2496025"/>
          </a:xfrm>
        </p:spPr>
      </p:pic>
      <p:pic>
        <p:nvPicPr>
          <p:cNvPr id="7" name="Picture 6">
            <a:extLst>
              <a:ext uri="{FF2B5EF4-FFF2-40B4-BE49-F238E27FC236}">
                <a16:creationId xmlns:a16="http://schemas.microsoft.com/office/drawing/2014/main" id="{10E41054-58E7-4D4B-AB49-9B29E4277EE4}"/>
              </a:ext>
            </a:extLst>
          </p:cNvPr>
          <p:cNvPicPr>
            <a:picLocks noChangeAspect="1"/>
          </p:cNvPicPr>
          <p:nvPr/>
        </p:nvPicPr>
        <p:blipFill>
          <a:blip r:embed="rId3"/>
          <a:stretch>
            <a:fillRect/>
          </a:stretch>
        </p:blipFill>
        <p:spPr>
          <a:xfrm>
            <a:off x="2376011" y="4385298"/>
            <a:ext cx="7439978" cy="2109180"/>
          </a:xfrm>
          <a:prstGeom prst="rect">
            <a:avLst/>
          </a:prstGeom>
        </p:spPr>
      </p:pic>
    </p:spTree>
    <p:extLst>
      <p:ext uri="{BB962C8B-B14F-4D97-AF65-F5344CB8AC3E}">
        <p14:creationId xmlns:p14="http://schemas.microsoft.com/office/powerpoint/2010/main" val="3686657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7F22-F2F3-4361-979C-3675BEB507C0}"/>
              </a:ext>
            </a:extLst>
          </p:cNvPr>
          <p:cNvSpPr>
            <a:spLocks noGrp="1"/>
          </p:cNvSpPr>
          <p:nvPr>
            <p:ph type="title"/>
          </p:nvPr>
        </p:nvSpPr>
        <p:spPr/>
        <p:txBody>
          <a:bodyPr>
            <a:normAutofit/>
          </a:bodyPr>
          <a:lstStyle/>
          <a:p>
            <a:r>
              <a:rPr lang="en-US" dirty="0"/>
              <a:t>Delete</a:t>
            </a:r>
          </a:p>
        </p:txBody>
      </p:sp>
      <p:pic>
        <p:nvPicPr>
          <p:cNvPr id="7" name="Content Placeholder 6">
            <a:extLst>
              <a:ext uri="{FF2B5EF4-FFF2-40B4-BE49-F238E27FC236}">
                <a16:creationId xmlns:a16="http://schemas.microsoft.com/office/drawing/2014/main" id="{8E2CDE69-D226-4317-8A58-2F6C2E7031D7}"/>
              </a:ext>
            </a:extLst>
          </p:cNvPr>
          <p:cNvPicPr>
            <a:picLocks noGrp="1" noChangeAspect="1"/>
          </p:cNvPicPr>
          <p:nvPr>
            <p:ph idx="1"/>
          </p:nvPr>
        </p:nvPicPr>
        <p:blipFill>
          <a:blip r:embed="rId2"/>
          <a:stretch>
            <a:fillRect/>
          </a:stretch>
        </p:blipFill>
        <p:spPr>
          <a:xfrm>
            <a:off x="1671637" y="1881275"/>
            <a:ext cx="8848725" cy="3295650"/>
          </a:xfrm>
        </p:spPr>
      </p:pic>
    </p:spTree>
    <p:extLst>
      <p:ext uri="{BB962C8B-B14F-4D97-AF65-F5344CB8AC3E}">
        <p14:creationId xmlns:p14="http://schemas.microsoft.com/office/powerpoint/2010/main" val="411907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a:xfrm>
            <a:off x="550200" y="354965"/>
            <a:ext cx="11091600" cy="756924"/>
          </a:xfrm>
        </p:spPr>
        <p:txBody>
          <a:bodyPr/>
          <a:lstStyle/>
          <a:p>
            <a:r>
              <a:rPr lang="en-US" dirty="0"/>
              <a:t>After Delete Trigger</a:t>
            </a:r>
          </a:p>
        </p:txBody>
      </p:sp>
      <p:pic>
        <p:nvPicPr>
          <p:cNvPr id="5" name="Content Placeholder 4">
            <a:extLst>
              <a:ext uri="{FF2B5EF4-FFF2-40B4-BE49-F238E27FC236}">
                <a16:creationId xmlns:a16="http://schemas.microsoft.com/office/drawing/2014/main" id="{B88F8B4E-CCA5-47A0-80D5-EB5E562BEA52}"/>
              </a:ext>
            </a:extLst>
          </p:cNvPr>
          <p:cNvPicPr>
            <a:picLocks noGrp="1" noChangeAspect="1"/>
          </p:cNvPicPr>
          <p:nvPr>
            <p:ph idx="1"/>
          </p:nvPr>
        </p:nvPicPr>
        <p:blipFill>
          <a:blip r:embed="rId2"/>
          <a:stretch>
            <a:fillRect/>
          </a:stretch>
        </p:blipFill>
        <p:spPr>
          <a:xfrm>
            <a:off x="2802250" y="1320139"/>
            <a:ext cx="7212330" cy="3027676"/>
          </a:xfrm>
        </p:spPr>
      </p:pic>
      <p:pic>
        <p:nvPicPr>
          <p:cNvPr id="7" name="Picture 6">
            <a:extLst>
              <a:ext uri="{FF2B5EF4-FFF2-40B4-BE49-F238E27FC236}">
                <a16:creationId xmlns:a16="http://schemas.microsoft.com/office/drawing/2014/main" id="{5840B3A8-1F61-430E-9467-BEC23B063E47}"/>
              </a:ext>
            </a:extLst>
          </p:cNvPr>
          <p:cNvPicPr>
            <a:picLocks noChangeAspect="1"/>
          </p:cNvPicPr>
          <p:nvPr/>
        </p:nvPicPr>
        <p:blipFill rotWithShape="1">
          <a:blip r:embed="rId3"/>
          <a:srcRect t="54263"/>
          <a:stretch/>
        </p:blipFill>
        <p:spPr>
          <a:xfrm>
            <a:off x="2802249" y="4556065"/>
            <a:ext cx="7212331" cy="1171630"/>
          </a:xfrm>
          <a:prstGeom prst="rect">
            <a:avLst/>
          </a:prstGeom>
        </p:spPr>
      </p:pic>
    </p:spTree>
    <p:extLst>
      <p:ext uri="{BB962C8B-B14F-4D97-AF65-F5344CB8AC3E}">
        <p14:creationId xmlns:p14="http://schemas.microsoft.com/office/powerpoint/2010/main" val="3552225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p:txBody>
          <a:bodyPr/>
          <a:lstStyle/>
          <a:p>
            <a:r>
              <a:rPr lang="en-US" dirty="0"/>
              <a:t>Insert Data – </a:t>
            </a:r>
            <a:r>
              <a:rPr lang="en-US" dirty="0" err="1"/>
              <a:t>Payment_Type</a:t>
            </a:r>
            <a:r>
              <a:rPr lang="en-US" dirty="0"/>
              <a:t> Table</a:t>
            </a:r>
          </a:p>
        </p:txBody>
      </p:sp>
      <p:pic>
        <p:nvPicPr>
          <p:cNvPr id="6" name="Content Placeholder 5">
            <a:extLst>
              <a:ext uri="{FF2B5EF4-FFF2-40B4-BE49-F238E27FC236}">
                <a16:creationId xmlns:a16="http://schemas.microsoft.com/office/drawing/2014/main" id="{009ACC33-F04C-4836-8E3C-D61C2360DAA0}"/>
              </a:ext>
            </a:extLst>
          </p:cNvPr>
          <p:cNvPicPr>
            <a:picLocks noGrp="1" noChangeAspect="1"/>
          </p:cNvPicPr>
          <p:nvPr>
            <p:ph idx="1"/>
          </p:nvPr>
        </p:nvPicPr>
        <p:blipFill>
          <a:blip r:embed="rId2"/>
          <a:stretch>
            <a:fillRect/>
          </a:stretch>
        </p:blipFill>
        <p:spPr>
          <a:xfrm>
            <a:off x="2400301" y="1881275"/>
            <a:ext cx="6750114" cy="3213239"/>
          </a:xfrm>
        </p:spPr>
      </p:pic>
    </p:spTree>
    <p:extLst>
      <p:ext uri="{BB962C8B-B14F-4D97-AF65-F5344CB8AC3E}">
        <p14:creationId xmlns:p14="http://schemas.microsoft.com/office/powerpoint/2010/main" val="1594226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54960-3A7F-4C98-BAF8-FE615C6895DD}"/>
              </a:ext>
            </a:extLst>
          </p:cNvPr>
          <p:cNvSpPr>
            <a:spLocks noGrp="1"/>
          </p:cNvSpPr>
          <p:nvPr>
            <p:ph type="title"/>
          </p:nvPr>
        </p:nvSpPr>
        <p:spPr/>
        <p:txBody>
          <a:bodyPr/>
          <a:lstStyle/>
          <a:p>
            <a:r>
              <a:rPr lang="en-US" dirty="0"/>
              <a:t>Insert Data – Payment Table</a:t>
            </a:r>
          </a:p>
        </p:txBody>
      </p:sp>
      <p:pic>
        <p:nvPicPr>
          <p:cNvPr id="6" name="Content Placeholder 5">
            <a:extLst>
              <a:ext uri="{FF2B5EF4-FFF2-40B4-BE49-F238E27FC236}">
                <a16:creationId xmlns:a16="http://schemas.microsoft.com/office/drawing/2014/main" id="{5D0E8A4B-C763-4A91-8AB3-C0CC9F69D2B6}"/>
              </a:ext>
            </a:extLst>
          </p:cNvPr>
          <p:cNvPicPr>
            <a:picLocks noGrp="1" noChangeAspect="1"/>
          </p:cNvPicPr>
          <p:nvPr>
            <p:ph idx="1"/>
          </p:nvPr>
        </p:nvPicPr>
        <p:blipFill>
          <a:blip r:embed="rId2"/>
          <a:stretch>
            <a:fillRect/>
          </a:stretch>
        </p:blipFill>
        <p:spPr>
          <a:xfrm>
            <a:off x="2328373" y="1747050"/>
            <a:ext cx="6778305" cy="4132749"/>
          </a:xfrm>
        </p:spPr>
      </p:pic>
    </p:spTree>
    <p:extLst>
      <p:ext uri="{BB962C8B-B14F-4D97-AF65-F5344CB8AC3E}">
        <p14:creationId xmlns:p14="http://schemas.microsoft.com/office/powerpoint/2010/main" val="304885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89D75-8CA1-4D5D-99BF-AEBF5800B72C}"/>
              </a:ext>
            </a:extLst>
          </p:cNvPr>
          <p:cNvSpPr>
            <a:spLocks noGrp="1"/>
          </p:cNvSpPr>
          <p:nvPr>
            <p:ph type="title"/>
          </p:nvPr>
        </p:nvSpPr>
        <p:spPr/>
        <p:txBody>
          <a:bodyPr/>
          <a:lstStyle/>
          <a:p>
            <a:r>
              <a:rPr lang="en-US" dirty="0"/>
              <a:t>Business Queries</a:t>
            </a:r>
          </a:p>
        </p:txBody>
      </p:sp>
      <p:sp>
        <p:nvSpPr>
          <p:cNvPr id="3" name="Text Placeholder 2">
            <a:extLst>
              <a:ext uri="{FF2B5EF4-FFF2-40B4-BE49-F238E27FC236}">
                <a16:creationId xmlns:a16="http://schemas.microsoft.com/office/drawing/2014/main" id="{46FD273B-34E7-48C9-B05D-212A9E555AB5}"/>
              </a:ext>
            </a:extLst>
          </p:cNvPr>
          <p:cNvSpPr>
            <a:spLocks noGrp="1"/>
          </p:cNvSpPr>
          <p:nvPr>
            <p:ph type="body" idx="1"/>
          </p:nvPr>
        </p:nvSpPr>
        <p:spPr/>
        <p:txBody>
          <a:bodyPr/>
          <a:lstStyle/>
          <a:p>
            <a:r>
              <a:rPr lang="en-US" dirty="0"/>
              <a:t>What Business Questions to Extract information from the Database? </a:t>
            </a:r>
          </a:p>
        </p:txBody>
      </p:sp>
    </p:spTree>
    <p:extLst>
      <p:ext uri="{BB962C8B-B14F-4D97-AF65-F5344CB8AC3E}">
        <p14:creationId xmlns:p14="http://schemas.microsoft.com/office/powerpoint/2010/main" val="1797091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F28C3-4325-4E94-BEB2-A07378FD18D0}"/>
              </a:ext>
            </a:extLst>
          </p:cNvPr>
          <p:cNvSpPr>
            <a:spLocks noGrp="1"/>
          </p:cNvSpPr>
          <p:nvPr>
            <p:ph type="title"/>
          </p:nvPr>
        </p:nvSpPr>
        <p:spPr/>
        <p:txBody>
          <a:bodyPr/>
          <a:lstStyle/>
          <a:p>
            <a:r>
              <a:rPr lang="en-US" dirty="0"/>
              <a:t>Joins</a:t>
            </a:r>
          </a:p>
        </p:txBody>
      </p:sp>
    </p:spTree>
    <p:extLst>
      <p:ext uri="{BB962C8B-B14F-4D97-AF65-F5344CB8AC3E}">
        <p14:creationId xmlns:p14="http://schemas.microsoft.com/office/powerpoint/2010/main" val="959721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D31C-DF96-4157-B7FF-79A7AEB5A053}"/>
              </a:ext>
            </a:extLst>
          </p:cNvPr>
          <p:cNvSpPr>
            <a:spLocks noGrp="1"/>
          </p:cNvSpPr>
          <p:nvPr>
            <p:ph type="title"/>
          </p:nvPr>
        </p:nvSpPr>
        <p:spPr>
          <a:xfrm>
            <a:off x="475555" y="319063"/>
            <a:ext cx="11091600" cy="822325"/>
          </a:xfrm>
        </p:spPr>
        <p:txBody>
          <a:bodyPr/>
          <a:lstStyle/>
          <a:p>
            <a:r>
              <a:rPr lang="en-US" dirty="0"/>
              <a:t>Queries -  Join</a:t>
            </a:r>
          </a:p>
        </p:txBody>
      </p:sp>
      <p:sp>
        <p:nvSpPr>
          <p:cNvPr id="5" name="Title 1">
            <a:extLst>
              <a:ext uri="{FF2B5EF4-FFF2-40B4-BE49-F238E27FC236}">
                <a16:creationId xmlns:a16="http://schemas.microsoft.com/office/drawing/2014/main" id="{4839B052-DC6A-4668-898E-A4F19E417FB5}"/>
              </a:ext>
            </a:extLst>
          </p:cNvPr>
          <p:cNvSpPr txBox="1">
            <a:spLocks/>
          </p:cNvSpPr>
          <p:nvPr/>
        </p:nvSpPr>
        <p:spPr>
          <a:xfrm>
            <a:off x="549537" y="1380931"/>
            <a:ext cx="10451254" cy="396366"/>
          </a:xfrm>
          <a:prstGeom prst="rect">
            <a:avLst/>
          </a:prstGeom>
        </p:spPr>
        <p:txBody>
          <a:bodyPr vert="horz" wrap="square" lIns="0" tIns="0" rIns="0" bIns="0" rtlCol="0" anchor="t" anchorCtr="0">
            <a:normAutofit fontScale="625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endParaRPr lang="en-US" dirty="0"/>
          </a:p>
        </p:txBody>
      </p:sp>
      <p:sp>
        <p:nvSpPr>
          <p:cNvPr id="12" name="Title 1">
            <a:extLst>
              <a:ext uri="{FF2B5EF4-FFF2-40B4-BE49-F238E27FC236}">
                <a16:creationId xmlns:a16="http://schemas.microsoft.com/office/drawing/2014/main" id="{A0703556-A023-408F-8E59-45117DA08A19}"/>
              </a:ext>
            </a:extLst>
          </p:cNvPr>
          <p:cNvSpPr txBox="1">
            <a:spLocks/>
          </p:cNvSpPr>
          <p:nvPr/>
        </p:nvSpPr>
        <p:spPr>
          <a:xfrm>
            <a:off x="549537" y="1321401"/>
            <a:ext cx="10796486" cy="646734"/>
          </a:xfrm>
          <a:prstGeom prst="rect">
            <a:avLst/>
          </a:prstGeom>
        </p:spPr>
        <p:txBody>
          <a:bodyPr vert="horz" wrap="square" lIns="0" tIns="0" rIns="0" bIns="0" rtlCol="0" anchor="t" anchorCtr="0">
            <a:normAutofit fontScale="550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dirty="0"/>
              <a:t>Business Question: Which employee was tipped the most on ‘2019-12-18’? </a:t>
            </a:r>
          </a:p>
        </p:txBody>
      </p:sp>
      <p:pic>
        <p:nvPicPr>
          <p:cNvPr id="13" name="Picture 12">
            <a:extLst>
              <a:ext uri="{FF2B5EF4-FFF2-40B4-BE49-F238E27FC236}">
                <a16:creationId xmlns:a16="http://schemas.microsoft.com/office/drawing/2014/main" id="{4C36ABFE-0223-4136-A34A-A7D0E36215FB}"/>
              </a:ext>
            </a:extLst>
          </p:cNvPr>
          <p:cNvPicPr>
            <a:picLocks noChangeAspect="1"/>
          </p:cNvPicPr>
          <p:nvPr/>
        </p:nvPicPr>
        <p:blipFill rotWithShape="1">
          <a:blip r:embed="rId2"/>
          <a:srcRect r="5125"/>
          <a:stretch/>
        </p:blipFill>
        <p:spPr>
          <a:xfrm>
            <a:off x="312422" y="1968135"/>
            <a:ext cx="11567155" cy="3853577"/>
          </a:xfrm>
          <a:prstGeom prst="rect">
            <a:avLst/>
          </a:prstGeom>
        </p:spPr>
      </p:pic>
    </p:spTree>
    <p:extLst>
      <p:ext uri="{BB962C8B-B14F-4D97-AF65-F5344CB8AC3E}">
        <p14:creationId xmlns:p14="http://schemas.microsoft.com/office/powerpoint/2010/main" val="1528768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D31C-DF96-4157-B7FF-79A7AEB5A053}"/>
              </a:ext>
            </a:extLst>
          </p:cNvPr>
          <p:cNvSpPr>
            <a:spLocks noGrp="1"/>
          </p:cNvSpPr>
          <p:nvPr>
            <p:ph type="title"/>
          </p:nvPr>
        </p:nvSpPr>
        <p:spPr>
          <a:xfrm>
            <a:off x="550200" y="354013"/>
            <a:ext cx="11091600" cy="822325"/>
          </a:xfrm>
        </p:spPr>
        <p:txBody>
          <a:bodyPr/>
          <a:lstStyle/>
          <a:p>
            <a:r>
              <a:rPr lang="en-US" dirty="0"/>
              <a:t>Queries - Inner Join</a:t>
            </a:r>
          </a:p>
        </p:txBody>
      </p:sp>
      <p:sp>
        <p:nvSpPr>
          <p:cNvPr id="5" name="Title 1">
            <a:extLst>
              <a:ext uri="{FF2B5EF4-FFF2-40B4-BE49-F238E27FC236}">
                <a16:creationId xmlns:a16="http://schemas.microsoft.com/office/drawing/2014/main" id="{4839B052-DC6A-4668-898E-A4F19E417FB5}"/>
              </a:ext>
            </a:extLst>
          </p:cNvPr>
          <p:cNvSpPr txBox="1">
            <a:spLocks/>
          </p:cNvSpPr>
          <p:nvPr/>
        </p:nvSpPr>
        <p:spPr>
          <a:xfrm>
            <a:off x="549537" y="1380931"/>
            <a:ext cx="10451254" cy="396366"/>
          </a:xfrm>
          <a:prstGeom prst="rect">
            <a:avLst/>
          </a:prstGeom>
        </p:spPr>
        <p:txBody>
          <a:bodyPr vert="horz" wrap="square" lIns="0" tIns="0" rIns="0" bIns="0" rtlCol="0" anchor="t" anchorCtr="0">
            <a:normAutofit fontScale="625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endParaRPr lang="en-US" dirty="0"/>
          </a:p>
        </p:txBody>
      </p:sp>
      <p:sp>
        <p:nvSpPr>
          <p:cNvPr id="6" name="Title 1">
            <a:extLst>
              <a:ext uri="{FF2B5EF4-FFF2-40B4-BE49-F238E27FC236}">
                <a16:creationId xmlns:a16="http://schemas.microsoft.com/office/drawing/2014/main" id="{0F913B5F-2D51-48CA-9098-CE1341EBDF23}"/>
              </a:ext>
            </a:extLst>
          </p:cNvPr>
          <p:cNvSpPr txBox="1">
            <a:spLocks/>
          </p:cNvSpPr>
          <p:nvPr/>
        </p:nvSpPr>
        <p:spPr>
          <a:xfrm>
            <a:off x="549537" y="1321401"/>
            <a:ext cx="10796486" cy="646734"/>
          </a:xfrm>
          <a:prstGeom prst="rect">
            <a:avLst/>
          </a:prstGeom>
        </p:spPr>
        <p:txBody>
          <a:bodyPr vert="horz" wrap="square" lIns="0" tIns="0" rIns="0" bIns="0" rtlCol="0" anchor="t" anchorCtr="0">
            <a:normAutofit fontScale="550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dirty="0"/>
              <a:t>Business Question: What is the most popular item bought at the restaurant? </a:t>
            </a:r>
          </a:p>
        </p:txBody>
      </p:sp>
      <p:pic>
        <p:nvPicPr>
          <p:cNvPr id="8" name="Picture 7">
            <a:extLst>
              <a:ext uri="{FF2B5EF4-FFF2-40B4-BE49-F238E27FC236}">
                <a16:creationId xmlns:a16="http://schemas.microsoft.com/office/drawing/2014/main" id="{2AC0E743-1C83-4333-9FC3-972F03267CF3}"/>
              </a:ext>
            </a:extLst>
          </p:cNvPr>
          <p:cNvPicPr>
            <a:picLocks noChangeAspect="1"/>
          </p:cNvPicPr>
          <p:nvPr/>
        </p:nvPicPr>
        <p:blipFill rotWithShape="1">
          <a:blip r:embed="rId2"/>
          <a:srcRect l="17832" t="14287" r="9005" b="30884"/>
          <a:stretch/>
        </p:blipFill>
        <p:spPr>
          <a:xfrm>
            <a:off x="1635967" y="2113198"/>
            <a:ext cx="8920066" cy="3760237"/>
          </a:xfrm>
          <a:prstGeom prst="rect">
            <a:avLst/>
          </a:prstGeom>
        </p:spPr>
      </p:pic>
    </p:spTree>
    <p:extLst>
      <p:ext uri="{BB962C8B-B14F-4D97-AF65-F5344CB8AC3E}">
        <p14:creationId xmlns:p14="http://schemas.microsoft.com/office/powerpoint/2010/main" val="3313936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D31C-DF96-4157-B7FF-79A7AEB5A053}"/>
              </a:ext>
            </a:extLst>
          </p:cNvPr>
          <p:cNvSpPr>
            <a:spLocks noGrp="1"/>
          </p:cNvSpPr>
          <p:nvPr>
            <p:ph type="title"/>
          </p:nvPr>
        </p:nvSpPr>
        <p:spPr>
          <a:xfrm>
            <a:off x="550200" y="354013"/>
            <a:ext cx="11091600" cy="822325"/>
          </a:xfrm>
        </p:spPr>
        <p:txBody>
          <a:bodyPr/>
          <a:lstStyle/>
          <a:p>
            <a:r>
              <a:rPr lang="en-US" dirty="0"/>
              <a:t>Queries- Self-Join</a:t>
            </a:r>
          </a:p>
        </p:txBody>
      </p:sp>
      <p:sp>
        <p:nvSpPr>
          <p:cNvPr id="5" name="Title 1">
            <a:extLst>
              <a:ext uri="{FF2B5EF4-FFF2-40B4-BE49-F238E27FC236}">
                <a16:creationId xmlns:a16="http://schemas.microsoft.com/office/drawing/2014/main" id="{4839B052-DC6A-4668-898E-A4F19E417FB5}"/>
              </a:ext>
            </a:extLst>
          </p:cNvPr>
          <p:cNvSpPr txBox="1">
            <a:spLocks/>
          </p:cNvSpPr>
          <p:nvPr/>
        </p:nvSpPr>
        <p:spPr>
          <a:xfrm>
            <a:off x="549537" y="1380931"/>
            <a:ext cx="10451254" cy="396366"/>
          </a:xfrm>
          <a:prstGeom prst="rect">
            <a:avLst/>
          </a:prstGeom>
        </p:spPr>
        <p:txBody>
          <a:bodyPr vert="horz" wrap="square" lIns="0" tIns="0" rIns="0" bIns="0" rtlCol="0" anchor="t" anchorCtr="0">
            <a:normAutofit fontScale="625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endParaRPr lang="en-US" dirty="0"/>
          </a:p>
        </p:txBody>
      </p:sp>
      <p:sp>
        <p:nvSpPr>
          <p:cNvPr id="6" name="Title 1">
            <a:extLst>
              <a:ext uri="{FF2B5EF4-FFF2-40B4-BE49-F238E27FC236}">
                <a16:creationId xmlns:a16="http://schemas.microsoft.com/office/drawing/2014/main" id="{0F913B5F-2D51-48CA-9098-CE1341EBDF23}"/>
              </a:ext>
            </a:extLst>
          </p:cNvPr>
          <p:cNvSpPr txBox="1">
            <a:spLocks/>
          </p:cNvSpPr>
          <p:nvPr/>
        </p:nvSpPr>
        <p:spPr>
          <a:xfrm>
            <a:off x="549537" y="1321401"/>
            <a:ext cx="10796486" cy="646734"/>
          </a:xfrm>
          <a:prstGeom prst="rect">
            <a:avLst/>
          </a:prstGeom>
        </p:spPr>
        <p:txBody>
          <a:bodyPr vert="horz" wrap="square" lIns="0" tIns="0" rIns="0" bIns="0" rtlCol="0" anchor="t" anchorCtr="0">
            <a:normAutofit fontScale="550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dirty="0"/>
              <a:t>Business Question: An employee needs to be replaced and we need to figure out which manager he reports to in order for them to hire their employee.</a:t>
            </a:r>
          </a:p>
        </p:txBody>
      </p:sp>
      <p:pic>
        <p:nvPicPr>
          <p:cNvPr id="9" name="Picture 8">
            <a:extLst>
              <a:ext uri="{FF2B5EF4-FFF2-40B4-BE49-F238E27FC236}">
                <a16:creationId xmlns:a16="http://schemas.microsoft.com/office/drawing/2014/main" id="{046C5F03-08B5-4F65-AEDF-FC98ACAD04A5}"/>
              </a:ext>
            </a:extLst>
          </p:cNvPr>
          <p:cNvPicPr>
            <a:picLocks noChangeAspect="1"/>
          </p:cNvPicPr>
          <p:nvPr/>
        </p:nvPicPr>
        <p:blipFill rotWithShape="1">
          <a:blip r:embed="rId2"/>
          <a:srcRect l="18597" t="20136" r="50000" b="31701"/>
          <a:stretch/>
        </p:blipFill>
        <p:spPr>
          <a:xfrm>
            <a:off x="2983754" y="2181686"/>
            <a:ext cx="4751323" cy="4099029"/>
          </a:xfrm>
          <a:prstGeom prst="rect">
            <a:avLst/>
          </a:prstGeom>
        </p:spPr>
      </p:pic>
    </p:spTree>
    <p:extLst>
      <p:ext uri="{BB962C8B-B14F-4D97-AF65-F5344CB8AC3E}">
        <p14:creationId xmlns:p14="http://schemas.microsoft.com/office/powerpoint/2010/main" val="980519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0986-C685-4AD7-BCA9-2C273980B984}"/>
              </a:ext>
            </a:extLst>
          </p:cNvPr>
          <p:cNvSpPr>
            <a:spLocks noGrp="1"/>
          </p:cNvSpPr>
          <p:nvPr>
            <p:ph type="title"/>
          </p:nvPr>
        </p:nvSpPr>
        <p:spPr>
          <a:xfrm>
            <a:off x="1980987" y="831187"/>
            <a:ext cx="8230025" cy="782375"/>
          </a:xfrm>
        </p:spPr>
        <p:txBody>
          <a:bodyPr>
            <a:normAutofit fontScale="90000"/>
          </a:bodyPr>
          <a:lstStyle/>
          <a:p>
            <a:r>
              <a:rPr lang="en-US" dirty="0"/>
              <a:t>Attack Plan for Hunger - Ordering</a:t>
            </a:r>
          </a:p>
        </p:txBody>
      </p:sp>
      <p:sp>
        <p:nvSpPr>
          <p:cNvPr id="3" name="Content Placeholder 2">
            <a:extLst>
              <a:ext uri="{FF2B5EF4-FFF2-40B4-BE49-F238E27FC236}">
                <a16:creationId xmlns:a16="http://schemas.microsoft.com/office/drawing/2014/main" id="{9E96BBB1-72EE-40F7-B8DA-B6E87BE3DC82}"/>
              </a:ext>
            </a:extLst>
          </p:cNvPr>
          <p:cNvSpPr>
            <a:spLocks noGrp="1"/>
          </p:cNvSpPr>
          <p:nvPr>
            <p:ph idx="1"/>
          </p:nvPr>
        </p:nvSpPr>
        <p:spPr>
          <a:xfrm>
            <a:off x="475179" y="2187659"/>
            <a:ext cx="11241642" cy="3241254"/>
          </a:xfrm>
        </p:spPr>
        <p:txBody>
          <a:bodyPr>
            <a:normAutofit/>
          </a:bodyPr>
          <a:lstStyle/>
          <a:p>
            <a:pPr marL="0" indent="0" rtl="0">
              <a:spcBef>
                <a:spcPts val="1200"/>
              </a:spcBef>
              <a:spcAft>
                <a:spcPts val="1200"/>
              </a:spcAft>
              <a:buNone/>
            </a:pPr>
            <a:r>
              <a:rPr lang="en-US" sz="1800" b="0" i="0" u="none" strike="noStrike" dirty="0">
                <a:solidFill>
                  <a:schemeClr val="tx1"/>
                </a:solidFill>
                <a:effectLst/>
                <a:latin typeface="+mj-lt"/>
              </a:rPr>
              <a:t>Hulk being a massive guy decides to order a large order of the Big Texan which is 4.5 pound of steak for </a:t>
            </a:r>
            <a:r>
              <a:rPr lang="en-US" sz="1800" b="1" i="0" u="none" strike="noStrike" dirty="0">
                <a:solidFill>
                  <a:schemeClr val="tx1"/>
                </a:solidFill>
                <a:effectLst/>
                <a:latin typeface="+mj-lt"/>
              </a:rPr>
              <a:t>$72</a:t>
            </a:r>
            <a:r>
              <a:rPr lang="en-US" sz="1800" b="0" i="0" u="none" strike="noStrike" dirty="0">
                <a:solidFill>
                  <a:schemeClr val="tx1"/>
                </a:solidFill>
                <a:effectLst/>
                <a:latin typeface="+mj-lt"/>
              </a:rPr>
              <a:t>. Thor is trying to watch his figure, so  tries to go for a healthy option, the Salmon for </a:t>
            </a:r>
            <a:r>
              <a:rPr lang="en-US" sz="1800" b="1" i="0" u="none" strike="noStrike" dirty="0">
                <a:solidFill>
                  <a:schemeClr val="tx1"/>
                </a:solidFill>
                <a:effectLst/>
                <a:latin typeface="+mj-lt"/>
              </a:rPr>
              <a:t>$30</a:t>
            </a:r>
            <a:r>
              <a:rPr lang="en-US" sz="1800" b="0" i="0" u="none" strike="noStrike" dirty="0">
                <a:solidFill>
                  <a:schemeClr val="tx1"/>
                </a:solidFill>
                <a:effectLst/>
                <a:latin typeface="+mj-lt"/>
              </a:rPr>
              <a:t>. Tony wonders why Thor orders a salmon at a steakhouse but understands that after his breakup with Jane things have been rough and decides not to ask. Lastly, Tony being the multi billionaire that he is, goes for the most expensive cut of steak the Wagyu beef for </a:t>
            </a:r>
            <a:r>
              <a:rPr lang="en-US" sz="1800" b="1" i="0" u="none" strike="noStrike" dirty="0">
                <a:solidFill>
                  <a:schemeClr val="tx1"/>
                </a:solidFill>
                <a:effectLst/>
                <a:latin typeface="+mj-lt"/>
              </a:rPr>
              <a:t>$230</a:t>
            </a:r>
            <a:r>
              <a:rPr lang="en-US" sz="1800" b="0" i="0" u="none" strike="noStrike" dirty="0">
                <a:solidFill>
                  <a:schemeClr val="tx1"/>
                </a:solidFill>
                <a:effectLst/>
                <a:latin typeface="+mj-lt"/>
              </a:rPr>
              <a:t>. They decide to order bougie champagne to celebrate Hulk’s milestone of turning fifty and orders the fanciest kind, for </a:t>
            </a:r>
            <a:r>
              <a:rPr lang="en-US" sz="1800" b="1" i="0" u="none" strike="noStrike" dirty="0">
                <a:solidFill>
                  <a:schemeClr val="tx1"/>
                </a:solidFill>
                <a:effectLst/>
                <a:latin typeface="+mj-lt"/>
              </a:rPr>
              <a:t>$250</a:t>
            </a:r>
            <a:r>
              <a:rPr lang="en-US" sz="1800" b="0" i="0" u="none" strike="noStrike" dirty="0">
                <a:solidFill>
                  <a:schemeClr val="tx1"/>
                </a:solidFill>
                <a:effectLst/>
                <a:latin typeface="+mj-lt"/>
              </a:rPr>
              <a:t>. </a:t>
            </a:r>
            <a:endParaRPr lang="en-US" b="0" dirty="0">
              <a:solidFill>
                <a:schemeClr val="tx1"/>
              </a:solidFill>
              <a:effectLst/>
              <a:latin typeface="+mj-lt"/>
            </a:endParaRPr>
          </a:p>
          <a:p>
            <a:pPr marL="0" indent="0" rtl="0">
              <a:spcBef>
                <a:spcPts val="1200"/>
              </a:spcBef>
              <a:spcAft>
                <a:spcPts val="1200"/>
              </a:spcAft>
              <a:buNone/>
            </a:pPr>
            <a:r>
              <a:rPr lang="en-US" sz="1800" b="0" i="0" u="none" strike="noStrike" dirty="0">
                <a:solidFill>
                  <a:schemeClr val="tx1"/>
                </a:solidFill>
                <a:effectLst/>
                <a:latin typeface="+mj-lt"/>
              </a:rPr>
              <a:t>Waiter takes the order and inputs the data into the point of sales system for the </a:t>
            </a:r>
            <a:r>
              <a:rPr lang="en-US" sz="1800" b="0" i="0" u="none" strike="noStrike" dirty="0" err="1">
                <a:solidFill>
                  <a:schemeClr val="tx1"/>
                </a:solidFill>
                <a:effectLst/>
                <a:latin typeface="+mj-lt"/>
              </a:rPr>
              <a:t>MooHouse</a:t>
            </a:r>
            <a:r>
              <a:rPr lang="en-US" sz="1800" b="0" i="0" u="none" strike="noStrike" dirty="0">
                <a:solidFill>
                  <a:schemeClr val="tx1"/>
                </a:solidFill>
                <a:effectLst/>
                <a:latin typeface="+mj-lt"/>
              </a:rPr>
              <a:t>. He creates a tab for the customers at </a:t>
            </a:r>
            <a:r>
              <a:rPr lang="en-US" sz="1800" b="0" i="1" u="none" strike="noStrike" dirty="0">
                <a:solidFill>
                  <a:schemeClr val="tx1"/>
                </a:solidFill>
                <a:effectLst/>
                <a:latin typeface="+mj-lt"/>
              </a:rPr>
              <a:t>8:25pm. </a:t>
            </a:r>
            <a:r>
              <a:rPr lang="en-US" sz="1800" b="0" i="0" u="none" strike="noStrike" dirty="0">
                <a:solidFill>
                  <a:schemeClr val="tx1"/>
                </a:solidFill>
                <a:effectLst/>
                <a:latin typeface="+mj-lt"/>
              </a:rPr>
              <a:t>Once the tab is created the waiter takes the order to the kitchen for the meal to be prepared. The order comes out by </a:t>
            </a:r>
            <a:r>
              <a:rPr lang="en-US" sz="1800" b="0" i="1" u="none" strike="noStrike" dirty="0">
                <a:solidFill>
                  <a:schemeClr val="tx1"/>
                </a:solidFill>
                <a:effectLst/>
                <a:latin typeface="+mj-lt"/>
              </a:rPr>
              <a:t>8:45pm. </a:t>
            </a:r>
            <a:r>
              <a:rPr lang="en-US" sz="1800" b="0" i="0" u="none" strike="noStrike" dirty="0">
                <a:solidFill>
                  <a:schemeClr val="tx1"/>
                </a:solidFill>
                <a:effectLst/>
                <a:latin typeface="+mj-lt"/>
              </a:rPr>
              <a:t>The waiter brings the order to table five and the waiter leaves. </a:t>
            </a:r>
            <a:endParaRPr lang="en-US" b="0" dirty="0">
              <a:solidFill>
                <a:schemeClr val="tx1"/>
              </a:solidFill>
              <a:effectLst/>
              <a:latin typeface="+mj-lt"/>
            </a:endParaRPr>
          </a:p>
        </p:txBody>
      </p:sp>
    </p:spTree>
    <p:extLst>
      <p:ext uri="{BB962C8B-B14F-4D97-AF65-F5344CB8AC3E}">
        <p14:creationId xmlns:p14="http://schemas.microsoft.com/office/powerpoint/2010/main" val="3586450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D31C-DF96-4157-B7FF-79A7AEB5A053}"/>
              </a:ext>
            </a:extLst>
          </p:cNvPr>
          <p:cNvSpPr>
            <a:spLocks noGrp="1"/>
          </p:cNvSpPr>
          <p:nvPr>
            <p:ph type="title"/>
          </p:nvPr>
        </p:nvSpPr>
        <p:spPr>
          <a:xfrm>
            <a:off x="550200" y="354013"/>
            <a:ext cx="11091600" cy="822325"/>
          </a:xfrm>
        </p:spPr>
        <p:txBody>
          <a:bodyPr/>
          <a:lstStyle/>
          <a:p>
            <a:r>
              <a:rPr lang="en-US" dirty="0"/>
              <a:t>Queries - Procedure</a:t>
            </a:r>
          </a:p>
        </p:txBody>
      </p:sp>
      <p:sp>
        <p:nvSpPr>
          <p:cNvPr id="5" name="Title 1">
            <a:extLst>
              <a:ext uri="{FF2B5EF4-FFF2-40B4-BE49-F238E27FC236}">
                <a16:creationId xmlns:a16="http://schemas.microsoft.com/office/drawing/2014/main" id="{4839B052-DC6A-4668-898E-A4F19E417FB5}"/>
              </a:ext>
            </a:extLst>
          </p:cNvPr>
          <p:cNvSpPr txBox="1">
            <a:spLocks/>
          </p:cNvSpPr>
          <p:nvPr/>
        </p:nvSpPr>
        <p:spPr>
          <a:xfrm>
            <a:off x="549537" y="1380931"/>
            <a:ext cx="10451254" cy="396366"/>
          </a:xfrm>
          <a:prstGeom prst="rect">
            <a:avLst/>
          </a:prstGeom>
        </p:spPr>
        <p:txBody>
          <a:bodyPr vert="horz" wrap="square" lIns="0" tIns="0" rIns="0" bIns="0" rtlCol="0" anchor="t" anchorCtr="0">
            <a:normAutofit fontScale="625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endParaRPr lang="en-US" dirty="0"/>
          </a:p>
        </p:txBody>
      </p:sp>
      <p:sp>
        <p:nvSpPr>
          <p:cNvPr id="6" name="Title 1">
            <a:extLst>
              <a:ext uri="{FF2B5EF4-FFF2-40B4-BE49-F238E27FC236}">
                <a16:creationId xmlns:a16="http://schemas.microsoft.com/office/drawing/2014/main" id="{0F913B5F-2D51-48CA-9098-CE1341EBDF23}"/>
              </a:ext>
            </a:extLst>
          </p:cNvPr>
          <p:cNvSpPr txBox="1">
            <a:spLocks/>
          </p:cNvSpPr>
          <p:nvPr/>
        </p:nvSpPr>
        <p:spPr>
          <a:xfrm>
            <a:off x="549537" y="1321401"/>
            <a:ext cx="10796486" cy="455896"/>
          </a:xfrm>
          <a:prstGeom prst="rect">
            <a:avLst/>
          </a:prstGeom>
        </p:spPr>
        <p:txBody>
          <a:bodyPr vert="horz" wrap="square" lIns="0" tIns="0" rIns="0" bIns="0" rtlCol="0" anchor="t" anchorCtr="0">
            <a:normAutofit fontScale="47500" lnSpcReduction="20000"/>
          </a:bodyPr>
          <a:lst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a:lstStyle>
          <a:p>
            <a:r>
              <a:rPr lang="en-US" dirty="0"/>
              <a:t>Business Question: Who are the top three customers with the highest bill amount  ? </a:t>
            </a:r>
          </a:p>
        </p:txBody>
      </p:sp>
      <p:pic>
        <p:nvPicPr>
          <p:cNvPr id="7" name="Picture 6">
            <a:extLst>
              <a:ext uri="{FF2B5EF4-FFF2-40B4-BE49-F238E27FC236}">
                <a16:creationId xmlns:a16="http://schemas.microsoft.com/office/drawing/2014/main" id="{2A5C85B0-A34F-4FE9-8DE8-BB55FF182665}"/>
              </a:ext>
            </a:extLst>
          </p:cNvPr>
          <p:cNvPicPr>
            <a:picLocks noChangeAspect="1"/>
          </p:cNvPicPr>
          <p:nvPr/>
        </p:nvPicPr>
        <p:blipFill rotWithShape="1">
          <a:blip r:embed="rId2"/>
          <a:srcRect l="18443" t="14694" r="30740" b="31973"/>
          <a:stretch/>
        </p:blipFill>
        <p:spPr>
          <a:xfrm>
            <a:off x="2215536" y="1968135"/>
            <a:ext cx="6620554" cy="3908520"/>
          </a:xfrm>
          <a:prstGeom prst="rect">
            <a:avLst/>
          </a:prstGeom>
        </p:spPr>
      </p:pic>
    </p:spTree>
    <p:extLst>
      <p:ext uri="{BB962C8B-B14F-4D97-AF65-F5344CB8AC3E}">
        <p14:creationId xmlns:p14="http://schemas.microsoft.com/office/powerpoint/2010/main" val="595970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06CE3-7348-4114-911B-EDD92C81AE25}"/>
              </a:ext>
            </a:extLst>
          </p:cNvPr>
          <p:cNvSpPr>
            <a:spLocks noGrp="1"/>
          </p:cNvSpPr>
          <p:nvPr>
            <p:ph type="title"/>
          </p:nvPr>
        </p:nvSpPr>
        <p:spPr>
          <a:xfrm>
            <a:off x="549537" y="577266"/>
            <a:ext cx="11091600" cy="1332000"/>
          </a:xfrm>
        </p:spPr>
        <p:txBody>
          <a:bodyPr>
            <a:normAutofit fontScale="90000"/>
          </a:bodyPr>
          <a:lstStyle/>
          <a:p>
            <a:r>
              <a:rPr lang="en-US" dirty="0"/>
              <a:t>View – list of customer who ordered Wagyu Beef (most expensive food)? </a:t>
            </a:r>
          </a:p>
        </p:txBody>
      </p:sp>
      <p:pic>
        <p:nvPicPr>
          <p:cNvPr id="5" name="Content Placeholder 4">
            <a:extLst>
              <a:ext uri="{FF2B5EF4-FFF2-40B4-BE49-F238E27FC236}">
                <a16:creationId xmlns:a16="http://schemas.microsoft.com/office/drawing/2014/main" id="{E4042DA9-A365-409A-98F7-EDB607DC86A9}"/>
              </a:ext>
            </a:extLst>
          </p:cNvPr>
          <p:cNvPicPr>
            <a:picLocks noGrp="1" noChangeAspect="1"/>
          </p:cNvPicPr>
          <p:nvPr>
            <p:ph idx="1"/>
          </p:nvPr>
        </p:nvPicPr>
        <p:blipFill rotWithShape="1">
          <a:blip r:embed="rId2"/>
          <a:srcRect l="18174" t="13726" r="41472" b="30388"/>
          <a:stretch/>
        </p:blipFill>
        <p:spPr>
          <a:xfrm>
            <a:off x="2761861" y="1909266"/>
            <a:ext cx="5673012" cy="4419316"/>
          </a:xfrm>
        </p:spPr>
      </p:pic>
    </p:spTree>
    <p:extLst>
      <p:ext uri="{BB962C8B-B14F-4D97-AF65-F5344CB8AC3E}">
        <p14:creationId xmlns:p14="http://schemas.microsoft.com/office/powerpoint/2010/main" val="39826813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00E8-96B2-4314-B663-9626026BD52D}"/>
              </a:ext>
            </a:extLst>
          </p:cNvPr>
          <p:cNvSpPr>
            <a:spLocks noGrp="1"/>
          </p:cNvSpPr>
          <p:nvPr>
            <p:ph type="title"/>
          </p:nvPr>
        </p:nvSpPr>
        <p:spPr/>
        <p:txBody>
          <a:bodyPr/>
          <a:lstStyle/>
          <a:p>
            <a:r>
              <a:rPr lang="en-US" dirty="0"/>
              <a:t>Visualizations of Data</a:t>
            </a:r>
          </a:p>
        </p:txBody>
      </p:sp>
    </p:spTree>
    <p:extLst>
      <p:ext uri="{BB962C8B-B14F-4D97-AF65-F5344CB8AC3E}">
        <p14:creationId xmlns:p14="http://schemas.microsoft.com/office/powerpoint/2010/main" val="2908338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51D8-3EBD-4FE7-8E8F-01F7C13C40DF}"/>
              </a:ext>
            </a:extLst>
          </p:cNvPr>
          <p:cNvSpPr>
            <a:spLocks noGrp="1"/>
          </p:cNvSpPr>
          <p:nvPr>
            <p:ph type="title"/>
          </p:nvPr>
        </p:nvSpPr>
        <p:spPr>
          <a:xfrm>
            <a:off x="549538" y="549275"/>
            <a:ext cx="11364330" cy="691696"/>
          </a:xfrm>
        </p:spPr>
        <p:txBody>
          <a:bodyPr>
            <a:normAutofit fontScale="90000"/>
          </a:bodyPr>
          <a:lstStyle/>
          <a:p>
            <a:r>
              <a:rPr lang="en-US" dirty="0"/>
              <a:t>Highest Tip for Employee on 2019-12-18</a:t>
            </a:r>
          </a:p>
        </p:txBody>
      </p:sp>
      <p:sp>
        <p:nvSpPr>
          <p:cNvPr id="8" name="TextBox 7">
            <a:extLst>
              <a:ext uri="{FF2B5EF4-FFF2-40B4-BE49-F238E27FC236}">
                <a16:creationId xmlns:a16="http://schemas.microsoft.com/office/drawing/2014/main" id="{E6EE2943-49EB-4725-B29F-C4F44F0626CD}"/>
              </a:ext>
            </a:extLst>
          </p:cNvPr>
          <p:cNvSpPr txBox="1"/>
          <p:nvPr/>
        </p:nvSpPr>
        <p:spPr>
          <a:xfrm>
            <a:off x="1183432" y="5515901"/>
            <a:ext cx="10025341" cy="369332"/>
          </a:xfrm>
          <a:prstGeom prst="rect">
            <a:avLst/>
          </a:prstGeom>
          <a:noFill/>
        </p:spPr>
        <p:txBody>
          <a:bodyPr wrap="square" rtlCol="0">
            <a:spAutoFit/>
          </a:bodyPr>
          <a:lstStyle/>
          <a:p>
            <a:r>
              <a:rPr lang="en-US" dirty="0"/>
              <a:t>WHY? Comparing Employee Performance ! ( incase you need to let go of someone) </a:t>
            </a:r>
          </a:p>
        </p:txBody>
      </p:sp>
      <p:pic>
        <p:nvPicPr>
          <p:cNvPr id="13" name="Picture 12">
            <a:extLst>
              <a:ext uri="{FF2B5EF4-FFF2-40B4-BE49-F238E27FC236}">
                <a16:creationId xmlns:a16="http://schemas.microsoft.com/office/drawing/2014/main" id="{D47C2E86-6876-46C6-8594-6453866A3F09}"/>
              </a:ext>
            </a:extLst>
          </p:cNvPr>
          <p:cNvPicPr>
            <a:picLocks noChangeAspect="1"/>
          </p:cNvPicPr>
          <p:nvPr/>
        </p:nvPicPr>
        <p:blipFill rotWithShape="1">
          <a:blip r:embed="rId2"/>
          <a:srcRect l="20668" t="22833" r="20090" b="58027"/>
          <a:stretch/>
        </p:blipFill>
        <p:spPr>
          <a:xfrm>
            <a:off x="549538" y="1578077"/>
            <a:ext cx="7222862" cy="1312608"/>
          </a:xfrm>
          <a:prstGeom prst="rect">
            <a:avLst/>
          </a:prstGeom>
        </p:spPr>
      </p:pic>
      <p:pic>
        <p:nvPicPr>
          <p:cNvPr id="14" name="Content Placeholder 7">
            <a:extLst>
              <a:ext uri="{FF2B5EF4-FFF2-40B4-BE49-F238E27FC236}">
                <a16:creationId xmlns:a16="http://schemas.microsoft.com/office/drawing/2014/main" id="{22F8BAE9-FA93-4CC4-8FA9-CBD49006776E}"/>
              </a:ext>
            </a:extLst>
          </p:cNvPr>
          <p:cNvPicPr>
            <a:picLocks noGrp="1" noChangeAspect="1"/>
          </p:cNvPicPr>
          <p:nvPr>
            <p:ph idx="1"/>
          </p:nvPr>
        </p:nvPicPr>
        <p:blipFill rotWithShape="1">
          <a:blip r:embed="rId3"/>
          <a:srcRect l="17840" t="49753" r="43803" b="32778"/>
          <a:stretch/>
        </p:blipFill>
        <p:spPr>
          <a:xfrm>
            <a:off x="549538" y="2890685"/>
            <a:ext cx="5123659" cy="1312608"/>
          </a:xfrm>
        </p:spPr>
      </p:pic>
      <p:pic>
        <p:nvPicPr>
          <p:cNvPr id="9" name="Picture 8">
            <a:extLst>
              <a:ext uri="{FF2B5EF4-FFF2-40B4-BE49-F238E27FC236}">
                <a16:creationId xmlns:a16="http://schemas.microsoft.com/office/drawing/2014/main" id="{16C3AA3F-3E00-43DB-8DEC-102B92A51CED}"/>
              </a:ext>
            </a:extLst>
          </p:cNvPr>
          <p:cNvPicPr>
            <a:picLocks noChangeAspect="1"/>
          </p:cNvPicPr>
          <p:nvPr/>
        </p:nvPicPr>
        <p:blipFill rotWithShape="1">
          <a:blip r:embed="rId4"/>
          <a:srcRect l="50000" t="27097" r="9707" b="24086"/>
          <a:stretch/>
        </p:blipFill>
        <p:spPr>
          <a:xfrm>
            <a:off x="5333985" y="2421441"/>
            <a:ext cx="4198406" cy="2861188"/>
          </a:xfrm>
          <a:prstGeom prst="rect">
            <a:avLst/>
          </a:prstGeom>
        </p:spPr>
      </p:pic>
    </p:spTree>
    <p:extLst>
      <p:ext uri="{BB962C8B-B14F-4D97-AF65-F5344CB8AC3E}">
        <p14:creationId xmlns:p14="http://schemas.microsoft.com/office/powerpoint/2010/main" val="3638405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AF9F0-709F-4463-9946-CF9E2F7B0152}"/>
              </a:ext>
            </a:extLst>
          </p:cNvPr>
          <p:cNvSpPr>
            <a:spLocks noGrp="1"/>
          </p:cNvSpPr>
          <p:nvPr>
            <p:ph type="title"/>
          </p:nvPr>
        </p:nvSpPr>
        <p:spPr/>
        <p:txBody>
          <a:bodyPr/>
          <a:lstStyle/>
          <a:p>
            <a:r>
              <a:rPr lang="en-US" dirty="0"/>
              <a:t>Revenue from Menu Items</a:t>
            </a:r>
          </a:p>
        </p:txBody>
      </p:sp>
      <p:sp>
        <p:nvSpPr>
          <p:cNvPr id="6" name="AutoShape 2">
            <a:extLst>
              <a:ext uri="{FF2B5EF4-FFF2-40B4-BE49-F238E27FC236}">
                <a16:creationId xmlns:a16="http://schemas.microsoft.com/office/drawing/2014/main" id="{92A3E530-7146-4F8F-981F-9CFEBDE314A9}"/>
              </a:ext>
            </a:extLst>
          </p:cNvPr>
          <p:cNvSpPr>
            <a:spLocks noChangeAspect="1" noChangeArrowheads="1"/>
          </p:cNvSpPr>
          <p:nvPr/>
        </p:nvSpPr>
        <p:spPr bwMode="auto">
          <a:xfrm>
            <a:off x="5943600" y="3276600"/>
            <a:ext cx="304800" cy="2503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4FA2C446-EF18-4B33-A2E4-9AF2FB9A25BE}"/>
              </a:ext>
            </a:extLst>
          </p:cNvPr>
          <p:cNvSpPr txBox="1"/>
          <p:nvPr/>
        </p:nvSpPr>
        <p:spPr>
          <a:xfrm>
            <a:off x="550862" y="4806621"/>
            <a:ext cx="4385032" cy="646331"/>
          </a:xfrm>
          <a:prstGeom prst="rect">
            <a:avLst/>
          </a:prstGeom>
          <a:noFill/>
        </p:spPr>
        <p:txBody>
          <a:bodyPr wrap="square" rtlCol="0">
            <a:spAutoFit/>
          </a:bodyPr>
          <a:lstStyle/>
          <a:p>
            <a:r>
              <a:rPr lang="en-US" dirty="0"/>
              <a:t>WHY? To understand the most popular item in demand to keep in stock.</a:t>
            </a:r>
          </a:p>
        </p:txBody>
      </p:sp>
      <p:pic>
        <p:nvPicPr>
          <p:cNvPr id="9" name="Picture 8">
            <a:extLst>
              <a:ext uri="{FF2B5EF4-FFF2-40B4-BE49-F238E27FC236}">
                <a16:creationId xmlns:a16="http://schemas.microsoft.com/office/drawing/2014/main" id="{5A7984DA-D575-4F86-BC93-4D52F7E606CC}"/>
              </a:ext>
            </a:extLst>
          </p:cNvPr>
          <p:cNvPicPr>
            <a:picLocks noChangeAspect="1"/>
          </p:cNvPicPr>
          <p:nvPr/>
        </p:nvPicPr>
        <p:blipFill rotWithShape="1">
          <a:blip r:embed="rId2"/>
          <a:srcRect l="18437" t="21667" r="9687" b="40135"/>
          <a:stretch/>
        </p:blipFill>
        <p:spPr>
          <a:xfrm>
            <a:off x="549538" y="1215275"/>
            <a:ext cx="8763000" cy="2619607"/>
          </a:xfrm>
          <a:prstGeom prst="rect">
            <a:avLst/>
          </a:prstGeom>
        </p:spPr>
      </p:pic>
      <p:pic>
        <p:nvPicPr>
          <p:cNvPr id="12" name="Picture 11">
            <a:extLst>
              <a:ext uri="{FF2B5EF4-FFF2-40B4-BE49-F238E27FC236}">
                <a16:creationId xmlns:a16="http://schemas.microsoft.com/office/drawing/2014/main" id="{4547BE24-BC5F-40DE-95CE-469153E83FEA}"/>
              </a:ext>
            </a:extLst>
          </p:cNvPr>
          <p:cNvPicPr>
            <a:picLocks noChangeAspect="1"/>
          </p:cNvPicPr>
          <p:nvPr/>
        </p:nvPicPr>
        <p:blipFill rotWithShape="1">
          <a:blip r:embed="rId3"/>
          <a:srcRect l="14141" t="21389" r="50000" b="38195"/>
          <a:stretch/>
        </p:blipFill>
        <p:spPr>
          <a:xfrm>
            <a:off x="5101706" y="2761343"/>
            <a:ext cx="4919372" cy="3118818"/>
          </a:xfrm>
          <a:prstGeom prst="rect">
            <a:avLst/>
          </a:prstGeom>
        </p:spPr>
      </p:pic>
    </p:spTree>
    <p:extLst>
      <p:ext uri="{BB962C8B-B14F-4D97-AF65-F5344CB8AC3E}">
        <p14:creationId xmlns:p14="http://schemas.microsoft.com/office/powerpoint/2010/main" val="31124900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851D8-3EBD-4FE7-8E8F-01F7C13C40DF}"/>
              </a:ext>
            </a:extLst>
          </p:cNvPr>
          <p:cNvSpPr>
            <a:spLocks noGrp="1"/>
          </p:cNvSpPr>
          <p:nvPr>
            <p:ph type="title"/>
          </p:nvPr>
        </p:nvSpPr>
        <p:spPr>
          <a:xfrm>
            <a:off x="550862" y="549275"/>
            <a:ext cx="11364330" cy="691696"/>
          </a:xfrm>
        </p:spPr>
        <p:txBody>
          <a:bodyPr>
            <a:normAutofit fontScale="90000"/>
          </a:bodyPr>
          <a:lstStyle/>
          <a:p>
            <a:r>
              <a:rPr lang="en-US" dirty="0"/>
              <a:t>Top Five Customers based on Gross Total Income </a:t>
            </a:r>
          </a:p>
        </p:txBody>
      </p:sp>
      <p:pic>
        <p:nvPicPr>
          <p:cNvPr id="7" name="Picture 6">
            <a:extLst>
              <a:ext uri="{FF2B5EF4-FFF2-40B4-BE49-F238E27FC236}">
                <a16:creationId xmlns:a16="http://schemas.microsoft.com/office/drawing/2014/main" id="{A8DECDAD-1040-49E1-A255-ABD8B01228C5}"/>
              </a:ext>
            </a:extLst>
          </p:cNvPr>
          <p:cNvPicPr>
            <a:picLocks noChangeAspect="1"/>
          </p:cNvPicPr>
          <p:nvPr/>
        </p:nvPicPr>
        <p:blipFill rotWithShape="1">
          <a:blip r:embed="rId2"/>
          <a:srcRect l="18214" t="14149" r="30817" b="31837"/>
          <a:stretch/>
        </p:blipFill>
        <p:spPr>
          <a:xfrm>
            <a:off x="549538" y="1371600"/>
            <a:ext cx="6214187" cy="3704253"/>
          </a:xfrm>
          <a:prstGeom prst="rect">
            <a:avLst/>
          </a:prstGeom>
        </p:spPr>
      </p:pic>
      <p:pic>
        <p:nvPicPr>
          <p:cNvPr id="5" name="Content Placeholder 4">
            <a:extLst>
              <a:ext uri="{FF2B5EF4-FFF2-40B4-BE49-F238E27FC236}">
                <a16:creationId xmlns:a16="http://schemas.microsoft.com/office/drawing/2014/main" id="{D49F1056-F8CF-4087-9586-7B5DF1F07FBD}"/>
              </a:ext>
            </a:extLst>
          </p:cNvPr>
          <p:cNvPicPr>
            <a:picLocks noGrp="1" noChangeAspect="1"/>
          </p:cNvPicPr>
          <p:nvPr>
            <p:ph idx="1"/>
          </p:nvPr>
        </p:nvPicPr>
        <p:blipFill rotWithShape="1">
          <a:blip r:embed="rId3"/>
          <a:srcRect l="14218" t="44941" r="50000" b="7735"/>
          <a:stretch/>
        </p:blipFill>
        <p:spPr>
          <a:xfrm>
            <a:off x="7296538" y="1649565"/>
            <a:ext cx="4472405" cy="3327161"/>
          </a:xfrm>
        </p:spPr>
      </p:pic>
      <p:sp>
        <p:nvSpPr>
          <p:cNvPr id="8" name="TextBox 7">
            <a:extLst>
              <a:ext uri="{FF2B5EF4-FFF2-40B4-BE49-F238E27FC236}">
                <a16:creationId xmlns:a16="http://schemas.microsoft.com/office/drawing/2014/main" id="{E6EE2943-49EB-4725-B29F-C4F44F0626CD}"/>
              </a:ext>
            </a:extLst>
          </p:cNvPr>
          <p:cNvSpPr txBox="1"/>
          <p:nvPr/>
        </p:nvSpPr>
        <p:spPr>
          <a:xfrm>
            <a:off x="1184988" y="5383763"/>
            <a:ext cx="9825134" cy="369332"/>
          </a:xfrm>
          <a:prstGeom prst="rect">
            <a:avLst/>
          </a:prstGeom>
          <a:noFill/>
        </p:spPr>
        <p:txBody>
          <a:bodyPr wrap="square" rtlCol="0">
            <a:spAutoFit/>
          </a:bodyPr>
          <a:lstStyle/>
          <a:p>
            <a:r>
              <a:rPr lang="en-US" dirty="0"/>
              <a:t>WHY? To gift a special voucher for being a loyal customer (increase client business relationship)</a:t>
            </a:r>
          </a:p>
        </p:txBody>
      </p:sp>
    </p:spTree>
    <p:extLst>
      <p:ext uri="{BB962C8B-B14F-4D97-AF65-F5344CB8AC3E}">
        <p14:creationId xmlns:p14="http://schemas.microsoft.com/office/powerpoint/2010/main" val="11490916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6D4B-0627-450B-B3CF-C7C91B4C3CF1}"/>
              </a:ext>
            </a:extLst>
          </p:cNvPr>
          <p:cNvSpPr>
            <a:spLocks noGrp="1"/>
          </p:cNvSpPr>
          <p:nvPr>
            <p:ph type="title"/>
          </p:nvPr>
        </p:nvSpPr>
        <p:spPr/>
        <p:txBody>
          <a:bodyPr/>
          <a:lstStyle/>
          <a:p>
            <a:r>
              <a:rPr lang="en-US" dirty="0"/>
              <a:t>Conclusion &amp; Learnings</a:t>
            </a:r>
          </a:p>
        </p:txBody>
      </p:sp>
    </p:spTree>
    <p:extLst>
      <p:ext uri="{BB962C8B-B14F-4D97-AF65-F5344CB8AC3E}">
        <p14:creationId xmlns:p14="http://schemas.microsoft.com/office/powerpoint/2010/main" val="24730254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7607-2680-469B-9304-2D7491BAA62A}"/>
              </a:ext>
            </a:extLst>
          </p:cNvPr>
          <p:cNvSpPr>
            <a:spLocks noGrp="1"/>
          </p:cNvSpPr>
          <p:nvPr>
            <p:ph type="ctrTitle"/>
          </p:nvPr>
        </p:nvSpPr>
        <p:spPr>
          <a:xfrm>
            <a:off x="3359149" y="389840"/>
            <a:ext cx="8281987" cy="869793"/>
          </a:xfrm>
        </p:spPr>
        <p:txBody>
          <a:bodyPr>
            <a:normAutofit fontScale="90000"/>
          </a:bodyPr>
          <a:lstStyle/>
          <a:p>
            <a:r>
              <a:rPr lang="en-US" dirty="0"/>
              <a:t>Conclusion</a:t>
            </a:r>
          </a:p>
        </p:txBody>
      </p:sp>
      <p:sp>
        <p:nvSpPr>
          <p:cNvPr id="3" name="Subtitle 2">
            <a:extLst>
              <a:ext uri="{FF2B5EF4-FFF2-40B4-BE49-F238E27FC236}">
                <a16:creationId xmlns:a16="http://schemas.microsoft.com/office/drawing/2014/main" id="{9153F6A1-2DFF-420C-9015-C48CCE5FB466}"/>
              </a:ext>
            </a:extLst>
          </p:cNvPr>
          <p:cNvSpPr>
            <a:spLocks noGrp="1"/>
          </p:cNvSpPr>
          <p:nvPr>
            <p:ph type="subTitle" idx="1"/>
          </p:nvPr>
        </p:nvSpPr>
        <p:spPr>
          <a:xfrm>
            <a:off x="3237851" y="1446245"/>
            <a:ext cx="8281989" cy="4721289"/>
          </a:xfrm>
        </p:spPr>
        <p:txBody>
          <a:bodyPr>
            <a:normAutofit lnSpcReduction="10000"/>
          </a:bodyPr>
          <a:lstStyle/>
          <a:p>
            <a:pPr marL="342900" indent="-342900">
              <a:buFont typeface="Arial" panose="020B0604020202020204" pitchFamily="34" charset="0"/>
              <a:buChar char="•"/>
            </a:pPr>
            <a:r>
              <a:rPr lang="en-US" dirty="0">
                <a:sym typeface="Wingdings" panose="05000000000000000000" pitchFamily="2" charset="2"/>
              </a:rPr>
              <a:t>Wagyu Beef is a popular item on the menu and brings in a lot of the revenue ( create a larger customer pool to check trends in the future)</a:t>
            </a:r>
          </a:p>
          <a:p>
            <a:pPr marL="342900" indent="-342900">
              <a:buFont typeface="Arial" panose="020B0604020202020204" pitchFamily="34" charset="0"/>
              <a:buChar char="•"/>
            </a:pPr>
            <a:r>
              <a:rPr lang="en-US" dirty="0">
                <a:sym typeface="Wingdings" panose="05000000000000000000" pitchFamily="2" charset="2"/>
              </a:rPr>
              <a:t>Finding the most frequent customers can provide better relationships with the locals and maybe even spreading the word of the business ( free vouchers for number of visits) </a:t>
            </a:r>
          </a:p>
          <a:p>
            <a:pPr marL="342900" indent="-342900">
              <a:buFont typeface="Arial" panose="020B0604020202020204" pitchFamily="34" charset="0"/>
              <a:buChar char="•"/>
            </a:pPr>
            <a:r>
              <a:rPr lang="en-US" dirty="0">
                <a:sym typeface="Wingdings" panose="05000000000000000000" pitchFamily="2" charset="2"/>
              </a:rPr>
              <a:t>Future Directions: </a:t>
            </a:r>
          </a:p>
          <a:p>
            <a:pPr marL="342900" indent="-342900">
              <a:buFont typeface="Arial" panose="020B0604020202020204" pitchFamily="34" charset="0"/>
              <a:buChar char="•"/>
            </a:pPr>
            <a:r>
              <a:rPr lang="en-US" dirty="0">
                <a:sym typeface="Wingdings" panose="05000000000000000000" pitchFamily="2" charset="2"/>
              </a:rPr>
              <a:t>Expanding Database /Collecting more data</a:t>
            </a:r>
          </a:p>
          <a:p>
            <a:pPr marL="342900" indent="-342900">
              <a:buFont typeface="Arial" panose="020B0604020202020204" pitchFamily="34" charset="0"/>
              <a:buChar char="•"/>
            </a:pPr>
            <a:r>
              <a:rPr lang="en-US" dirty="0">
                <a:sym typeface="Wingdings" panose="05000000000000000000" pitchFamily="2" charset="2"/>
              </a:rPr>
              <a:t>More queries on avg expense production for kitchen</a:t>
            </a:r>
          </a:p>
          <a:p>
            <a:pPr marL="342900" indent="-342900">
              <a:buFont typeface="Arial" panose="020B0604020202020204" pitchFamily="34" charset="0"/>
              <a:buChar char="•"/>
            </a:pPr>
            <a:r>
              <a:rPr lang="en-US" dirty="0">
                <a:sym typeface="Wingdings" panose="05000000000000000000" pitchFamily="2" charset="2"/>
              </a:rPr>
              <a:t>More queries on avg time it takes bring out an order</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endParaRPr lang="en-US" dirty="0">
              <a:sym typeface="Wingdings" panose="05000000000000000000" pitchFamily="2" charset="2"/>
            </a:endParaRPr>
          </a:p>
        </p:txBody>
      </p:sp>
    </p:spTree>
    <p:extLst>
      <p:ext uri="{BB962C8B-B14F-4D97-AF65-F5344CB8AC3E}">
        <p14:creationId xmlns:p14="http://schemas.microsoft.com/office/powerpoint/2010/main" val="2459077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7607-2680-469B-9304-2D7491BAA62A}"/>
              </a:ext>
            </a:extLst>
          </p:cNvPr>
          <p:cNvSpPr>
            <a:spLocks noGrp="1"/>
          </p:cNvSpPr>
          <p:nvPr>
            <p:ph type="ctrTitle"/>
          </p:nvPr>
        </p:nvSpPr>
        <p:spPr>
          <a:xfrm>
            <a:off x="3359149" y="389840"/>
            <a:ext cx="8281987" cy="869793"/>
          </a:xfrm>
        </p:spPr>
        <p:txBody>
          <a:bodyPr>
            <a:normAutofit fontScale="90000"/>
          </a:bodyPr>
          <a:lstStyle/>
          <a:p>
            <a:r>
              <a:rPr lang="en-US" dirty="0"/>
              <a:t>Learnings</a:t>
            </a:r>
          </a:p>
        </p:txBody>
      </p:sp>
      <p:sp>
        <p:nvSpPr>
          <p:cNvPr id="3" name="Subtitle 2">
            <a:extLst>
              <a:ext uri="{FF2B5EF4-FFF2-40B4-BE49-F238E27FC236}">
                <a16:creationId xmlns:a16="http://schemas.microsoft.com/office/drawing/2014/main" id="{9153F6A1-2DFF-420C-9015-C48CCE5FB466}"/>
              </a:ext>
            </a:extLst>
          </p:cNvPr>
          <p:cNvSpPr>
            <a:spLocks noGrp="1"/>
          </p:cNvSpPr>
          <p:nvPr>
            <p:ph type="subTitle" idx="1"/>
          </p:nvPr>
        </p:nvSpPr>
        <p:spPr>
          <a:xfrm>
            <a:off x="3237851" y="1446245"/>
            <a:ext cx="8281989" cy="4721289"/>
          </a:xfrm>
        </p:spPr>
        <p:txBody>
          <a:bodyPr/>
          <a:lstStyle/>
          <a:p>
            <a:pPr marL="342900" indent="-342900">
              <a:buFont typeface="Arial" panose="020B0604020202020204" pitchFamily="34" charset="0"/>
              <a:buChar char="•"/>
            </a:pPr>
            <a:r>
              <a:rPr lang="en-US" dirty="0"/>
              <a:t>SQL provides to drive businesses forward. </a:t>
            </a:r>
          </a:p>
          <a:p>
            <a:pPr marL="342900" indent="-342900">
              <a:buFont typeface="Arial" panose="020B0604020202020204" pitchFamily="34" charset="0"/>
              <a:buChar char="•"/>
            </a:pPr>
            <a:r>
              <a:rPr lang="en-US" dirty="0"/>
              <a:t>Creating database </a:t>
            </a:r>
            <a:r>
              <a:rPr lang="en-US" dirty="0">
                <a:sym typeface="Wingdings" panose="05000000000000000000" pitchFamily="2" charset="2"/>
              </a:rPr>
              <a:t> analysis of that database gave new insight into different ventures a business can grow</a:t>
            </a:r>
          </a:p>
          <a:p>
            <a:pPr marL="342900" indent="-342900">
              <a:buFont typeface="Arial" panose="020B0604020202020204" pitchFamily="34" charset="0"/>
              <a:buChar char="•"/>
            </a:pPr>
            <a:r>
              <a:rPr lang="en-US" dirty="0">
                <a:sym typeface="Wingdings" panose="05000000000000000000" pitchFamily="2" charset="2"/>
              </a:rPr>
              <a:t>Database management is essential to keeping track of records and helps develop major decision making  (revenue visual)</a:t>
            </a:r>
          </a:p>
          <a:p>
            <a:pPr marL="342900" indent="-342900">
              <a:buFont typeface="Arial" panose="020B0604020202020204" pitchFamily="34" charset="0"/>
              <a:buChar char="•"/>
            </a:pPr>
            <a:r>
              <a:rPr lang="en-US" dirty="0">
                <a:sym typeface="Wingdings" panose="05000000000000000000" pitchFamily="2" charset="2"/>
              </a:rPr>
              <a:t>Improve: Do more queries with more economical calculations to determine the employee of the month</a:t>
            </a:r>
          </a:p>
          <a:p>
            <a:pPr marL="342900" indent="-342900">
              <a:buFont typeface="Arial" panose="020B0604020202020204" pitchFamily="34" charset="0"/>
              <a:buChar char="•"/>
            </a:pPr>
            <a:r>
              <a:rPr lang="en-US" dirty="0">
                <a:sym typeface="Wingdings" panose="05000000000000000000" pitchFamily="2" charset="2"/>
              </a:rPr>
              <a:t>Maybe also include a incentive/bonus for proper working employees how would that effect my database? </a:t>
            </a:r>
          </a:p>
          <a:p>
            <a:pPr marL="342900" indent="-342900">
              <a:buFont typeface="Arial" panose="020B0604020202020204" pitchFamily="34" charset="0"/>
              <a:buChar char="•"/>
            </a:pPr>
            <a:endParaRPr lang="en-US" dirty="0">
              <a:sym typeface="Wingdings" panose="05000000000000000000" pitchFamily="2" charset="2"/>
            </a:endParaRPr>
          </a:p>
          <a:p>
            <a:pPr marL="342900" indent="-342900">
              <a:buFont typeface="Arial" panose="020B0604020202020204" pitchFamily="34" charset="0"/>
              <a:buChar char="•"/>
            </a:pPr>
            <a:endParaRPr lang="en-US" dirty="0">
              <a:sym typeface="Wingdings" panose="05000000000000000000" pitchFamily="2" charset="2"/>
            </a:endParaRPr>
          </a:p>
        </p:txBody>
      </p:sp>
    </p:spTree>
    <p:extLst>
      <p:ext uri="{BB962C8B-B14F-4D97-AF65-F5344CB8AC3E}">
        <p14:creationId xmlns:p14="http://schemas.microsoft.com/office/powerpoint/2010/main" val="2231030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173B6-C1AD-4397-BB50-14059534F961}"/>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86F163D1-343B-4BA1-A4ED-ED7DA06F63E2}"/>
              </a:ext>
            </a:extLst>
          </p:cNvPr>
          <p:cNvSpPr>
            <a:spLocks noGrp="1"/>
          </p:cNvSpPr>
          <p:nvPr>
            <p:ph type="body" idx="1"/>
          </p:nvPr>
        </p:nvSpPr>
        <p:spPr/>
        <p:txBody>
          <a:bodyPr/>
          <a:lstStyle/>
          <a:p>
            <a:r>
              <a:rPr lang="en-US" dirty="0"/>
              <a:t>Hunger has been Avenged!  </a:t>
            </a:r>
          </a:p>
        </p:txBody>
      </p:sp>
    </p:spTree>
    <p:extLst>
      <p:ext uri="{BB962C8B-B14F-4D97-AF65-F5344CB8AC3E}">
        <p14:creationId xmlns:p14="http://schemas.microsoft.com/office/powerpoint/2010/main" val="602553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0986-C685-4AD7-BCA9-2C273980B984}"/>
              </a:ext>
            </a:extLst>
          </p:cNvPr>
          <p:cNvSpPr>
            <a:spLocks noGrp="1"/>
          </p:cNvSpPr>
          <p:nvPr>
            <p:ph type="title"/>
          </p:nvPr>
        </p:nvSpPr>
        <p:spPr>
          <a:xfrm>
            <a:off x="1785044" y="887170"/>
            <a:ext cx="8621911" cy="782375"/>
          </a:xfrm>
        </p:spPr>
        <p:txBody>
          <a:bodyPr>
            <a:normAutofit fontScale="90000"/>
          </a:bodyPr>
          <a:lstStyle/>
          <a:p>
            <a:r>
              <a:rPr lang="en-US" dirty="0"/>
              <a:t>Attack Plan for Hunger – Meal Ends</a:t>
            </a:r>
          </a:p>
        </p:txBody>
      </p:sp>
      <p:sp>
        <p:nvSpPr>
          <p:cNvPr id="3" name="Content Placeholder 2">
            <a:extLst>
              <a:ext uri="{FF2B5EF4-FFF2-40B4-BE49-F238E27FC236}">
                <a16:creationId xmlns:a16="http://schemas.microsoft.com/office/drawing/2014/main" id="{9E96BBB1-72EE-40F7-B8DA-B6E87BE3DC82}"/>
              </a:ext>
            </a:extLst>
          </p:cNvPr>
          <p:cNvSpPr>
            <a:spLocks noGrp="1"/>
          </p:cNvSpPr>
          <p:nvPr>
            <p:ph idx="1"/>
          </p:nvPr>
        </p:nvSpPr>
        <p:spPr>
          <a:xfrm>
            <a:off x="475179" y="2618371"/>
            <a:ext cx="11241642" cy="1850993"/>
          </a:xfrm>
        </p:spPr>
        <p:txBody>
          <a:bodyPr>
            <a:normAutofit/>
          </a:bodyPr>
          <a:lstStyle/>
          <a:p>
            <a:pPr marL="0" indent="0">
              <a:buNone/>
            </a:pPr>
            <a:r>
              <a:rPr lang="en-US" sz="1800" b="0" i="0" u="none" strike="noStrike" dirty="0">
                <a:solidFill>
                  <a:schemeClr val="tx1"/>
                </a:solidFill>
                <a:effectLst/>
                <a:latin typeface="+mj-lt"/>
              </a:rPr>
              <a:t>At the end of the meal the waiter comes back with the check at </a:t>
            </a:r>
            <a:r>
              <a:rPr lang="en-US" sz="1800" b="0" i="1" u="none" strike="noStrike" dirty="0">
                <a:solidFill>
                  <a:schemeClr val="tx1"/>
                </a:solidFill>
                <a:effectLst/>
                <a:latin typeface="+mj-lt"/>
              </a:rPr>
              <a:t>9:20pm </a:t>
            </a:r>
            <a:r>
              <a:rPr lang="en-US" sz="1800" b="0" i="0" u="none" strike="noStrike" dirty="0">
                <a:solidFill>
                  <a:schemeClr val="tx1"/>
                </a:solidFill>
                <a:effectLst/>
                <a:latin typeface="+mj-lt"/>
              </a:rPr>
              <a:t>and given that Thor does not carry money since he is from </a:t>
            </a:r>
            <a:r>
              <a:rPr lang="en-US" sz="1800" b="0" i="0" u="none" strike="noStrike" dirty="0" err="1">
                <a:solidFill>
                  <a:schemeClr val="tx1"/>
                </a:solidFill>
                <a:effectLst/>
                <a:latin typeface="+mj-lt"/>
              </a:rPr>
              <a:t>Asgard</a:t>
            </a:r>
            <a:r>
              <a:rPr lang="en-US" sz="1800" b="0" i="0" u="none" strike="noStrike" dirty="0">
                <a:solidFill>
                  <a:schemeClr val="tx1"/>
                </a:solidFill>
                <a:effectLst/>
                <a:latin typeface="+mj-lt"/>
              </a:rPr>
              <a:t> and Hulk left his wallet at home in his other set of pants, Tony decides to pay the bill. He decides that he will use his platinum credit card (plus the points are super helpful for buying another arc reactor) and tips his favorite waiter a little</a:t>
            </a:r>
            <a:r>
              <a:rPr lang="en-US" sz="1800" dirty="0">
                <a:solidFill>
                  <a:schemeClr val="tx1"/>
                </a:solidFill>
                <a:latin typeface="+mj-lt"/>
              </a:rPr>
              <a:t> above 30</a:t>
            </a:r>
            <a:r>
              <a:rPr lang="en-US" sz="1800" b="1" i="0" u="none" strike="noStrike" dirty="0">
                <a:solidFill>
                  <a:schemeClr val="tx1"/>
                </a:solidFill>
                <a:effectLst/>
                <a:latin typeface="+mj-lt"/>
              </a:rPr>
              <a:t>%.</a:t>
            </a:r>
            <a:r>
              <a:rPr lang="en-US" sz="1800" b="0" i="0" u="none" strike="noStrike" dirty="0">
                <a:solidFill>
                  <a:schemeClr val="tx1"/>
                </a:solidFill>
                <a:effectLst/>
                <a:latin typeface="+mj-lt"/>
              </a:rPr>
              <a:t> The total with food, tip and tax is </a:t>
            </a:r>
            <a:r>
              <a:rPr lang="en-US" sz="1800" b="1" i="0" u="none" strike="noStrike" dirty="0">
                <a:solidFill>
                  <a:schemeClr val="tx1"/>
                </a:solidFill>
                <a:effectLst/>
                <a:latin typeface="+mj-lt"/>
              </a:rPr>
              <a:t>$815.84. </a:t>
            </a:r>
            <a:r>
              <a:rPr lang="en-US" sz="1800" b="0" i="0" u="none" strike="noStrike" dirty="0">
                <a:solidFill>
                  <a:schemeClr val="tx1"/>
                </a:solidFill>
                <a:effectLst/>
                <a:latin typeface="+mj-lt"/>
              </a:rPr>
              <a:t>Then they head off to the birthday afterparty at Captain America’s.</a:t>
            </a:r>
            <a:endParaRPr lang="en-US" dirty="0">
              <a:solidFill>
                <a:schemeClr val="tx1"/>
              </a:solidFill>
              <a:latin typeface="+mj-lt"/>
            </a:endParaRPr>
          </a:p>
        </p:txBody>
      </p:sp>
    </p:spTree>
    <p:extLst>
      <p:ext uri="{BB962C8B-B14F-4D97-AF65-F5344CB8AC3E}">
        <p14:creationId xmlns:p14="http://schemas.microsoft.com/office/powerpoint/2010/main" val="3093445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2354-2A67-4AE9-A89F-164CF9BA757A}"/>
              </a:ext>
            </a:extLst>
          </p:cNvPr>
          <p:cNvSpPr>
            <a:spLocks noGrp="1"/>
          </p:cNvSpPr>
          <p:nvPr>
            <p:ph type="title"/>
          </p:nvPr>
        </p:nvSpPr>
        <p:spPr/>
        <p:txBody>
          <a:bodyPr/>
          <a:lstStyle/>
          <a:p>
            <a:r>
              <a:rPr lang="en-US" dirty="0"/>
              <a:t> Swim Lane Diagram - </a:t>
            </a:r>
            <a:r>
              <a:rPr lang="en-US" dirty="0" err="1"/>
              <a:t>MooHouse</a:t>
            </a:r>
            <a:endParaRPr lang="en-US" dirty="0"/>
          </a:p>
        </p:txBody>
      </p:sp>
      <p:pic>
        <p:nvPicPr>
          <p:cNvPr id="8" name="Picture 7">
            <a:extLst>
              <a:ext uri="{FF2B5EF4-FFF2-40B4-BE49-F238E27FC236}">
                <a16:creationId xmlns:a16="http://schemas.microsoft.com/office/drawing/2014/main" id="{A5392053-A11F-440C-B4EB-E4165BAF73D0}"/>
              </a:ext>
            </a:extLst>
          </p:cNvPr>
          <p:cNvPicPr>
            <a:picLocks noChangeAspect="1"/>
          </p:cNvPicPr>
          <p:nvPr/>
        </p:nvPicPr>
        <p:blipFill>
          <a:blip r:embed="rId2"/>
          <a:stretch>
            <a:fillRect/>
          </a:stretch>
        </p:blipFill>
        <p:spPr>
          <a:xfrm>
            <a:off x="374047" y="1476035"/>
            <a:ext cx="11642462" cy="4332079"/>
          </a:xfrm>
          <a:prstGeom prst="rect">
            <a:avLst/>
          </a:prstGeom>
        </p:spPr>
      </p:pic>
    </p:spTree>
    <p:extLst>
      <p:ext uri="{BB962C8B-B14F-4D97-AF65-F5344CB8AC3E}">
        <p14:creationId xmlns:p14="http://schemas.microsoft.com/office/powerpoint/2010/main" val="3788488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A07F-5FC2-4CF1-BD32-5050DA6900AF}"/>
              </a:ext>
            </a:extLst>
          </p:cNvPr>
          <p:cNvSpPr>
            <a:spLocks noGrp="1"/>
          </p:cNvSpPr>
          <p:nvPr>
            <p:ph type="title"/>
          </p:nvPr>
        </p:nvSpPr>
        <p:spPr/>
        <p:txBody>
          <a:bodyPr/>
          <a:lstStyle/>
          <a:p>
            <a:r>
              <a:rPr lang="en-US" dirty="0"/>
              <a:t>ER Diagram - </a:t>
            </a:r>
            <a:r>
              <a:rPr lang="en-US" dirty="0" err="1"/>
              <a:t>MooHouse</a:t>
            </a:r>
            <a:endParaRPr lang="en-US" dirty="0"/>
          </a:p>
        </p:txBody>
      </p:sp>
      <p:pic>
        <p:nvPicPr>
          <p:cNvPr id="8" name="Picture 7">
            <a:extLst>
              <a:ext uri="{FF2B5EF4-FFF2-40B4-BE49-F238E27FC236}">
                <a16:creationId xmlns:a16="http://schemas.microsoft.com/office/drawing/2014/main" id="{845790BF-51FD-4E2E-A785-E084F1CCC17E}"/>
              </a:ext>
            </a:extLst>
          </p:cNvPr>
          <p:cNvPicPr>
            <a:picLocks noChangeAspect="1"/>
          </p:cNvPicPr>
          <p:nvPr/>
        </p:nvPicPr>
        <p:blipFill>
          <a:blip r:embed="rId2"/>
          <a:stretch>
            <a:fillRect/>
          </a:stretch>
        </p:blipFill>
        <p:spPr>
          <a:xfrm>
            <a:off x="549538" y="1316875"/>
            <a:ext cx="8531964" cy="5259525"/>
          </a:xfrm>
          <a:prstGeom prst="rect">
            <a:avLst/>
          </a:prstGeom>
        </p:spPr>
      </p:pic>
    </p:spTree>
    <p:extLst>
      <p:ext uri="{BB962C8B-B14F-4D97-AF65-F5344CB8AC3E}">
        <p14:creationId xmlns:p14="http://schemas.microsoft.com/office/powerpoint/2010/main" val="3175680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D6AF8-4ABB-41E3-AA68-DAEDCCCFDB0C}"/>
              </a:ext>
            </a:extLst>
          </p:cNvPr>
          <p:cNvSpPr>
            <a:spLocks noGrp="1"/>
          </p:cNvSpPr>
          <p:nvPr>
            <p:ph type="title"/>
          </p:nvPr>
        </p:nvSpPr>
        <p:spPr/>
        <p:txBody>
          <a:bodyPr/>
          <a:lstStyle/>
          <a:p>
            <a:r>
              <a:rPr lang="en-US" dirty="0"/>
              <a:t>Creating the Database</a:t>
            </a:r>
          </a:p>
        </p:txBody>
      </p:sp>
    </p:spTree>
    <p:extLst>
      <p:ext uri="{BB962C8B-B14F-4D97-AF65-F5344CB8AC3E}">
        <p14:creationId xmlns:p14="http://schemas.microsoft.com/office/powerpoint/2010/main" val="3551048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2E87D-C144-4092-B6C3-BC8E63B7E5C2}"/>
              </a:ext>
            </a:extLst>
          </p:cNvPr>
          <p:cNvSpPr>
            <a:spLocks noGrp="1"/>
          </p:cNvSpPr>
          <p:nvPr>
            <p:ph type="title"/>
          </p:nvPr>
        </p:nvSpPr>
        <p:spPr>
          <a:xfrm>
            <a:off x="415589" y="532332"/>
            <a:ext cx="11091600" cy="1332000"/>
          </a:xfrm>
        </p:spPr>
        <p:txBody>
          <a:bodyPr/>
          <a:lstStyle/>
          <a:p>
            <a:r>
              <a:rPr lang="en-US" dirty="0"/>
              <a:t>Create Tables </a:t>
            </a:r>
          </a:p>
        </p:txBody>
      </p:sp>
      <p:pic>
        <p:nvPicPr>
          <p:cNvPr id="5" name="Content Placeholder 4">
            <a:extLst>
              <a:ext uri="{FF2B5EF4-FFF2-40B4-BE49-F238E27FC236}">
                <a16:creationId xmlns:a16="http://schemas.microsoft.com/office/drawing/2014/main" id="{E7B39CFB-7D03-43C0-AB55-E07D5B201120}"/>
              </a:ext>
            </a:extLst>
          </p:cNvPr>
          <p:cNvPicPr>
            <a:picLocks noGrp="1" noChangeAspect="1"/>
          </p:cNvPicPr>
          <p:nvPr>
            <p:ph idx="1"/>
          </p:nvPr>
        </p:nvPicPr>
        <p:blipFill>
          <a:blip r:embed="rId2"/>
          <a:stretch>
            <a:fillRect/>
          </a:stretch>
        </p:blipFill>
        <p:spPr>
          <a:xfrm>
            <a:off x="415589" y="1864332"/>
            <a:ext cx="4930852" cy="3154580"/>
          </a:xfrm>
        </p:spPr>
      </p:pic>
      <p:pic>
        <p:nvPicPr>
          <p:cNvPr id="7" name="Picture 6">
            <a:extLst>
              <a:ext uri="{FF2B5EF4-FFF2-40B4-BE49-F238E27FC236}">
                <a16:creationId xmlns:a16="http://schemas.microsoft.com/office/drawing/2014/main" id="{556138E6-0BA6-4913-BC7D-9DAAA6EF2DC7}"/>
              </a:ext>
            </a:extLst>
          </p:cNvPr>
          <p:cNvPicPr>
            <a:picLocks noChangeAspect="1"/>
          </p:cNvPicPr>
          <p:nvPr/>
        </p:nvPicPr>
        <p:blipFill>
          <a:blip r:embed="rId3"/>
          <a:stretch>
            <a:fillRect/>
          </a:stretch>
        </p:blipFill>
        <p:spPr>
          <a:xfrm>
            <a:off x="6160645" y="1864332"/>
            <a:ext cx="5615766" cy="2434647"/>
          </a:xfrm>
          <a:prstGeom prst="rect">
            <a:avLst/>
          </a:prstGeom>
        </p:spPr>
      </p:pic>
      <p:sp>
        <p:nvSpPr>
          <p:cNvPr id="6" name="TextBox 5">
            <a:extLst>
              <a:ext uri="{FF2B5EF4-FFF2-40B4-BE49-F238E27FC236}">
                <a16:creationId xmlns:a16="http://schemas.microsoft.com/office/drawing/2014/main" id="{72FCB099-4E26-4A3B-81E2-6CAAE41F03F5}"/>
              </a:ext>
            </a:extLst>
          </p:cNvPr>
          <p:cNvSpPr txBox="1"/>
          <p:nvPr/>
        </p:nvSpPr>
        <p:spPr>
          <a:xfrm>
            <a:off x="415589" y="1396838"/>
            <a:ext cx="2761673" cy="378691"/>
          </a:xfrm>
          <a:prstGeom prst="rect">
            <a:avLst/>
          </a:prstGeom>
          <a:noFill/>
        </p:spPr>
        <p:txBody>
          <a:bodyPr wrap="square" rtlCol="0">
            <a:spAutoFit/>
          </a:bodyPr>
          <a:lstStyle/>
          <a:p>
            <a:r>
              <a:rPr lang="en-US" dirty="0"/>
              <a:t>#1 Customer Table</a:t>
            </a:r>
          </a:p>
        </p:txBody>
      </p:sp>
      <p:sp>
        <p:nvSpPr>
          <p:cNvPr id="8" name="TextBox 7">
            <a:extLst>
              <a:ext uri="{FF2B5EF4-FFF2-40B4-BE49-F238E27FC236}">
                <a16:creationId xmlns:a16="http://schemas.microsoft.com/office/drawing/2014/main" id="{913AA7C9-C176-4C95-B615-1917449F10EE}"/>
              </a:ext>
            </a:extLst>
          </p:cNvPr>
          <p:cNvSpPr txBox="1"/>
          <p:nvPr/>
        </p:nvSpPr>
        <p:spPr>
          <a:xfrm>
            <a:off x="6160645" y="1370025"/>
            <a:ext cx="2761673" cy="378691"/>
          </a:xfrm>
          <a:prstGeom prst="rect">
            <a:avLst/>
          </a:prstGeom>
          <a:noFill/>
        </p:spPr>
        <p:txBody>
          <a:bodyPr wrap="square" rtlCol="0">
            <a:spAutoFit/>
          </a:bodyPr>
          <a:lstStyle/>
          <a:p>
            <a:r>
              <a:rPr lang="en-US" dirty="0"/>
              <a:t>#2 </a:t>
            </a:r>
            <a:r>
              <a:rPr lang="en-US" dirty="0" err="1"/>
              <a:t>Employee_type</a:t>
            </a:r>
            <a:r>
              <a:rPr lang="en-US" dirty="0"/>
              <a:t> Table</a:t>
            </a:r>
          </a:p>
        </p:txBody>
      </p:sp>
    </p:spTree>
    <p:extLst>
      <p:ext uri="{BB962C8B-B14F-4D97-AF65-F5344CB8AC3E}">
        <p14:creationId xmlns:p14="http://schemas.microsoft.com/office/powerpoint/2010/main" val="1621547314"/>
      </p:ext>
    </p:extLst>
  </p:cSld>
  <p:clrMapOvr>
    <a:masterClrMapping/>
  </p:clrMapOvr>
</p:sld>
</file>

<file path=ppt/theme/theme1.xml><?xml version="1.0" encoding="utf-8"?>
<a:theme xmlns:a="http://schemas.openxmlformats.org/drawingml/2006/main" name="3DFloatVTI">
  <a:themeElements>
    <a:clrScheme name="AnalogousFromDarkSeedLeftStep">
      <a:dk1>
        <a:srgbClr val="000000"/>
      </a:dk1>
      <a:lt1>
        <a:srgbClr val="FFFFFF"/>
      </a:lt1>
      <a:dk2>
        <a:srgbClr val="1B2430"/>
      </a:dk2>
      <a:lt2>
        <a:srgbClr val="F0F3F1"/>
      </a:lt2>
      <a:accent1>
        <a:srgbClr val="E729D3"/>
      </a:accent1>
      <a:accent2>
        <a:srgbClr val="9A17D5"/>
      </a:accent2>
      <a:accent3>
        <a:srgbClr val="5C29E7"/>
      </a:accent3>
      <a:accent4>
        <a:srgbClr val="223CD7"/>
      </a:accent4>
      <a:accent5>
        <a:srgbClr val="2994E7"/>
      </a:accent5>
      <a:accent6>
        <a:srgbClr val="15BFC2"/>
      </a:accent6>
      <a:hlink>
        <a:srgbClr val="3F72BF"/>
      </a:hlink>
      <a:folHlink>
        <a:srgbClr val="7F7F7F"/>
      </a:folHlink>
    </a:clrScheme>
    <a:fontScheme name="Float">
      <a:majorFont>
        <a:latin typeface="Sitka Heading"/>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emplate>TM03457464[[fn=Dividend]]</Template>
  <TotalTime>5397</TotalTime>
  <Words>1004</Words>
  <Application>Microsoft Office PowerPoint</Application>
  <PresentationFormat>Widescreen</PresentationFormat>
  <Paragraphs>96</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Sitka Heading</vt:lpstr>
      <vt:lpstr>Source Sans Pro</vt:lpstr>
      <vt:lpstr>3DFloatVTI</vt:lpstr>
      <vt:lpstr>Database System Project:  The Avengers VS Hunger</vt:lpstr>
      <vt:lpstr>Content</vt:lpstr>
      <vt:lpstr>Attack Plan for Hunger – Customer Enters</vt:lpstr>
      <vt:lpstr>Attack Plan for Hunger - Ordering</vt:lpstr>
      <vt:lpstr>Attack Plan for Hunger – Meal Ends</vt:lpstr>
      <vt:lpstr> Swim Lane Diagram - MooHouse</vt:lpstr>
      <vt:lpstr>ER Diagram - MooHouse</vt:lpstr>
      <vt:lpstr>Creating the Database</vt:lpstr>
      <vt:lpstr>Create Tables </vt:lpstr>
      <vt:lpstr>Create Tables </vt:lpstr>
      <vt:lpstr>Create Tables </vt:lpstr>
      <vt:lpstr>Create Tables </vt:lpstr>
      <vt:lpstr>Successful Creation</vt:lpstr>
      <vt:lpstr>Triggers </vt:lpstr>
      <vt:lpstr>Trigger- Insert</vt:lpstr>
      <vt:lpstr>Trigger Update </vt:lpstr>
      <vt:lpstr>Trigger Delete</vt:lpstr>
      <vt:lpstr>Insert into the Database</vt:lpstr>
      <vt:lpstr>Insert Data – Customer Table</vt:lpstr>
      <vt:lpstr>Insert Data- Employee type table</vt:lpstr>
      <vt:lpstr>Insert Data – Employee Table</vt:lpstr>
      <vt:lpstr>Insert Data – Menu Table</vt:lpstr>
      <vt:lpstr>Insert Data – Bill Table</vt:lpstr>
      <vt:lpstr>Insert Data – Bill Table Before Line_item table insertion </vt:lpstr>
      <vt:lpstr>Insert Data – Line_Item Table</vt:lpstr>
      <vt:lpstr>Verify Data – Bill Table After Line_item table insertion </vt:lpstr>
      <vt:lpstr>Before the Update Trigger</vt:lpstr>
      <vt:lpstr>Updating the Quantity of Food &amp; verifying the corresponding update trigger</vt:lpstr>
      <vt:lpstr>After Update Trigger</vt:lpstr>
      <vt:lpstr>Before Delete Trigger</vt:lpstr>
      <vt:lpstr>Delete</vt:lpstr>
      <vt:lpstr>After Delete Trigger</vt:lpstr>
      <vt:lpstr>Insert Data – Payment_Type Table</vt:lpstr>
      <vt:lpstr>Insert Data – Payment Table</vt:lpstr>
      <vt:lpstr>Business Queries</vt:lpstr>
      <vt:lpstr>Joins</vt:lpstr>
      <vt:lpstr>Queries -  Join</vt:lpstr>
      <vt:lpstr>Queries - Inner Join</vt:lpstr>
      <vt:lpstr>Queries- Self-Join</vt:lpstr>
      <vt:lpstr>Queries - Procedure</vt:lpstr>
      <vt:lpstr>View – list of customer who ordered Wagyu Beef (most expensive food)? </vt:lpstr>
      <vt:lpstr>Visualizations of Data</vt:lpstr>
      <vt:lpstr>Highest Tip for Employee on 2019-12-18</vt:lpstr>
      <vt:lpstr>Revenue from Menu Items</vt:lpstr>
      <vt:lpstr>Top Five Customers based on Gross Total Income </vt:lpstr>
      <vt:lpstr>Conclusion &amp; Learnings</vt:lpstr>
      <vt:lpstr>Conclusion</vt:lpstr>
      <vt:lpstr>Learnings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System Project:  The Avengers VS Hunger</dc:title>
  <dc:creator>Swetha Sarma</dc:creator>
  <cp:lastModifiedBy>Swetha Sarma</cp:lastModifiedBy>
  <cp:revision>51</cp:revision>
  <dcterms:created xsi:type="dcterms:W3CDTF">2021-10-13T22:56:29Z</dcterms:created>
  <dcterms:modified xsi:type="dcterms:W3CDTF">2021-10-21T22:19:12Z</dcterms:modified>
</cp:coreProperties>
</file>